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imes New Roman Bold" charset="1" panose="02030802070405020303"/>
      <p:regular r:id="rId17"/>
    </p:embeddedFont>
    <p:embeddedFont>
      <p:font typeface="Trebuchet MS" charset="1" panose="020B0603020202020204"/>
      <p:regular r:id="rId18"/>
    </p:embeddedFont>
    <p:embeddedFont>
      <p:font typeface="Stencil" charset="1" panose="040409050D0802020404"/>
      <p:regular r:id="rId19"/>
    </p:embeddedFont>
    <p:embeddedFont>
      <p:font typeface="Shrikhand" charset="1" panose="02000000000000000000"/>
      <p:regular r:id="rId20"/>
    </p:embeddedFont>
    <p:embeddedFont>
      <p:font typeface="Trebuchet MS Bold" charset="1" panose="020B0703020202020204"/>
      <p:regular r:id="rId21"/>
    </p:embeddedFont>
    <p:embeddedFont>
      <p:font typeface="Ahsing" charset="1" panose="00000000000000000000"/>
      <p:regular r:id="rId22"/>
    </p:embeddedFont>
    <p:embeddedFont>
      <p:font typeface="Dynamo Medium" charset="1" panose="020B060402020A0804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jpeg" Type="http://schemas.openxmlformats.org/officeDocument/2006/relationships/image"/><Relationship Id="rId5" Target="../media/image44.jpeg" Type="http://schemas.openxmlformats.org/officeDocument/2006/relationships/image"/><Relationship Id="rId6" Target="../media/image45.jpeg" Type="http://schemas.openxmlformats.org/officeDocument/2006/relationships/image"/><Relationship Id="rId7" Target="../media/image46.jpeg" Type="http://schemas.openxmlformats.org/officeDocument/2006/relationships/image"/><Relationship Id="rId8"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9.png" Type="http://schemas.openxmlformats.org/officeDocument/2006/relationships/image"/><Relationship Id="rId5"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jpe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jpe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jpe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grpSp>
        <p:nvGrpSpPr>
          <p:cNvPr name="Group 4" id="4"/>
          <p:cNvGrpSpPr>
            <a:grpSpLocks noChangeAspect="true"/>
          </p:cNvGrpSpPr>
          <p:nvPr/>
        </p:nvGrpSpPr>
        <p:grpSpPr>
          <a:xfrm rot="0">
            <a:off x="1733550" y="725424"/>
            <a:ext cx="2746372" cy="2127247"/>
            <a:chOff x="0" y="0"/>
            <a:chExt cx="2746375" cy="2127250"/>
          </a:xfrm>
        </p:grpSpPr>
        <p:sp>
          <p:nvSpPr>
            <p:cNvPr name="Freeform 5" id="5"/>
            <p:cNvSpPr/>
            <p:nvPr/>
          </p:nvSpPr>
          <p:spPr>
            <a:xfrm flipH="false" flipV="false" rot="0">
              <a:off x="63500" y="477774"/>
              <a:ext cx="1846453" cy="1585976"/>
            </a:xfrm>
            <a:custGeom>
              <a:avLst/>
              <a:gdLst/>
              <a:ahLst/>
              <a:cxnLst/>
              <a:rect r="r" b="b" t="t" l="l"/>
              <a:pathLst>
                <a:path h="1585976" w="1846453">
                  <a:moveTo>
                    <a:pt x="1449324" y="0"/>
                  </a:moveTo>
                  <a:lnTo>
                    <a:pt x="397129" y="0"/>
                  </a:lnTo>
                  <a:lnTo>
                    <a:pt x="0" y="793115"/>
                  </a:lnTo>
                  <a:lnTo>
                    <a:pt x="397129" y="1585976"/>
                  </a:lnTo>
                  <a:lnTo>
                    <a:pt x="1449324" y="1585976"/>
                  </a:lnTo>
                  <a:lnTo>
                    <a:pt x="1846453" y="793115"/>
                  </a:lnTo>
                  <a:lnTo>
                    <a:pt x="1449324" y="0"/>
                  </a:lnTo>
                  <a:close/>
                </a:path>
              </a:pathLst>
            </a:custGeom>
            <a:solidFill>
              <a:srgbClr val="5FCAEE"/>
            </a:solidFill>
          </p:spPr>
        </p:sp>
        <p:sp>
          <p:nvSpPr>
            <p:cNvPr name="Freeform 6" id="6"/>
            <p:cNvSpPr/>
            <p:nvPr/>
          </p:nvSpPr>
          <p:spPr>
            <a:xfrm flipH="false" flipV="false" rot="0">
              <a:off x="1709547" y="63500"/>
              <a:ext cx="973328" cy="843026"/>
            </a:xfrm>
            <a:custGeom>
              <a:avLst/>
              <a:gdLst/>
              <a:ahLst/>
              <a:cxnLst/>
              <a:rect r="r" b="b" t="t" l="l"/>
              <a:pathLst>
                <a:path h="843026" w="973328">
                  <a:moveTo>
                    <a:pt x="211074" y="0"/>
                  </a:moveTo>
                  <a:lnTo>
                    <a:pt x="0" y="421386"/>
                  </a:lnTo>
                  <a:lnTo>
                    <a:pt x="211074" y="843026"/>
                  </a:lnTo>
                  <a:lnTo>
                    <a:pt x="762254" y="843026"/>
                  </a:lnTo>
                  <a:lnTo>
                    <a:pt x="973328" y="421513"/>
                  </a:lnTo>
                  <a:lnTo>
                    <a:pt x="973328" y="421513"/>
                  </a:lnTo>
                  <a:lnTo>
                    <a:pt x="762254" y="0"/>
                  </a:lnTo>
                  <a:close/>
                </a:path>
              </a:pathLst>
            </a:custGeom>
            <a:solidFill>
              <a:srgbClr val="2D936B"/>
            </a:solidFill>
          </p:spPr>
        </p:sp>
      </p:grpSp>
      <p:sp>
        <p:nvSpPr>
          <p:cNvPr name="Freeform 7" id="7"/>
          <p:cNvSpPr/>
          <p:nvPr/>
        </p:nvSpPr>
        <p:spPr>
          <a:xfrm flipH="false" flipV="false" rot="0">
            <a:off x="11750545" y="-63503"/>
            <a:ext cx="6600949" cy="10413997"/>
          </a:xfrm>
          <a:custGeom>
            <a:avLst/>
            <a:gdLst/>
            <a:ahLst/>
            <a:cxnLst/>
            <a:rect r="r" b="b" t="t" l="l"/>
            <a:pathLst>
              <a:path h="10413997" w="6600949">
                <a:moveTo>
                  <a:pt x="0" y="0"/>
                </a:moveTo>
                <a:lnTo>
                  <a:pt x="6600949" y="0"/>
                </a:lnTo>
                <a:lnTo>
                  <a:pt x="6600949"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4"/>
            <a:stretch>
              <a:fillRect l="-66666" t="0" r="-66666" b="0"/>
            </a:stretch>
          </a:blipFill>
        </p:spPr>
      </p:sp>
      <p:grpSp>
        <p:nvGrpSpPr>
          <p:cNvPr name="Group 9" id="9"/>
          <p:cNvGrpSpPr>
            <a:grpSpLocks noChangeAspect="true"/>
          </p:cNvGrpSpPr>
          <p:nvPr/>
        </p:nvGrpSpPr>
        <p:grpSpPr>
          <a:xfrm rot="0">
            <a:off x="11986117" y="6599663"/>
            <a:ext cx="2221544" cy="2398109"/>
            <a:chOff x="0" y="0"/>
            <a:chExt cx="2221535" cy="2398116"/>
          </a:xfrm>
        </p:grpSpPr>
        <p:sp>
          <p:nvSpPr>
            <p:cNvPr name="Freeform 10" id="10"/>
            <p:cNvSpPr/>
            <p:nvPr/>
          </p:nvSpPr>
          <p:spPr>
            <a:xfrm flipH="false" flipV="false" rot="0">
              <a:off x="0" y="0"/>
              <a:ext cx="2221484" cy="2398141"/>
            </a:xfrm>
            <a:custGeom>
              <a:avLst/>
              <a:gdLst/>
              <a:ahLst/>
              <a:cxnLst/>
              <a:rect r="r" b="b" t="t" l="l"/>
              <a:pathLst>
                <a:path h="2398141" w="2221484">
                  <a:moveTo>
                    <a:pt x="1948688" y="1842516"/>
                  </a:moveTo>
                  <a:lnTo>
                    <a:pt x="292354" y="2398141"/>
                  </a:lnTo>
                  <a:lnTo>
                    <a:pt x="0" y="1306195"/>
                  </a:lnTo>
                  <a:lnTo>
                    <a:pt x="711327" y="224155"/>
                  </a:lnTo>
                  <a:lnTo>
                    <a:pt x="1841500" y="0"/>
                  </a:lnTo>
                  <a:lnTo>
                    <a:pt x="2221484" y="955421"/>
                  </a:lnTo>
                  <a:lnTo>
                    <a:pt x="2133854" y="1589024"/>
                  </a:lnTo>
                  <a:lnTo>
                    <a:pt x="1948688" y="1842516"/>
                  </a:lnTo>
                  <a:lnTo>
                    <a:pt x="1948688" y="1842516"/>
                  </a:lnTo>
                  <a:close/>
                </a:path>
              </a:pathLst>
            </a:custGeom>
            <a:solidFill>
              <a:srgbClr val="000000"/>
            </a:solidFill>
          </p:spPr>
        </p:sp>
      </p:grpSp>
      <p:grpSp>
        <p:nvGrpSpPr>
          <p:cNvPr name="Group 11" id="11"/>
          <p:cNvGrpSpPr>
            <a:grpSpLocks noChangeAspect="true"/>
          </p:cNvGrpSpPr>
          <p:nvPr/>
        </p:nvGrpSpPr>
        <p:grpSpPr>
          <a:xfrm rot="0">
            <a:off x="16530123" y="6118003"/>
            <a:ext cx="1260834" cy="1792224"/>
            <a:chOff x="0" y="0"/>
            <a:chExt cx="1260831" cy="1792224"/>
          </a:xfrm>
        </p:grpSpPr>
        <p:sp>
          <p:nvSpPr>
            <p:cNvPr name="Freeform 12" id="12"/>
            <p:cNvSpPr/>
            <p:nvPr/>
          </p:nvSpPr>
          <p:spPr>
            <a:xfrm flipH="false" flipV="false" rot="0">
              <a:off x="0" y="0"/>
              <a:ext cx="1260856" cy="1792224"/>
            </a:xfrm>
            <a:custGeom>
              <a:avLst/>
              <a:gdLst/>
              <a:ahLst/>
              <a:cxnLst/>
              <a:rect r="r" b="b" t="t" l="l"/>
              <a:pathLst>
                <a:path h="1792224" w="1260856">
                  <a:moveTo>
                    <a:pt x="20701" y="1764665"/>
                  </a:moveTo>
                  <a:cubicBezTo>
                    <a:pt x="20701" y="1764665"/>
                    <a:pt x="151638" y="806577"/>
                    <a:pt x="165354" y="778891"/>
                  </a:cubicBezTo>
                  <a:cubicBezTo>
                    <a:pt x="179070" y="751205"/>
                    <a:pt x="544322" y="117221"/>
                    <a:pt x="544322" y="117221"/>
                  </a:cubicBezTo>
                  <a:lnTo>
                    <a:pt x="909447" y="0"/>
                  </a:lnTo>
                  <a:lnTo>
                    <a:pt x="1260856" y="441198"/>
                  </a:lnTo>
                  <a:lnTo>
                    <a:pt x="1198880" y="944372"/>
                  </a:lnTo>
                  <a:lnTo>
                    <a:pt x="1109218" y="1254506"/>
                  </a:lnTo>
                  <a:lnTo>
                    <a:pt x="0" y="1792224"/>
                  </a:lnTo>
                  <a:lnTo>
                    <a:pt x="20701" y="1764665"/>
                  </a:lnTo>
                  <a:lnTo>
                    <a:pt x="20701" y="1764665"/>
                  </a:lnTo>
                  <a:close/>
                </a:path>
              </a:pathLst>
            </a:custGeom>
            <a:solidFill>
              <a:srgbClr val="000000"/>
            </a:solidFill>
          </p:spPr>
        </p:sp>
      </p:grpSp>
      <p:sp>
        <p:nvSpPr>
          <p:cNvPr name="Freeform 13" id="13"/>
          <p:cNvSpPr/>
          <p:nvPr/>
        </p:nvSpPr>
        <p:spPr>
          <a:xfrm flipH="false" flipV="false" rot="0">
            <a:off x="8324088" y="6394704"/>
            <a:ext cx="9835896" cy="3486912"/>
          </a:xfrm>
          <a:custGeom>
            <a:avLst/>
            <a:gdLst/>
            <a:ahLst/>
            <a:cxnLst/>
            <a:rect r="r" b="b" t="t" l="l"/>
            <a:pathLst>
              <a:path h="3486912" w="9835896">
                <a:moveTo>
                  <a:pt x="0" y="0"/>
                </a:moveTo>
                <a:lnTo>
                  <a:pt x="9835896" y="0"/>
                </a:lnTo>
                <a:lnTo>
                  <a:pt x="9835896" y="3486912"/>
                </a:lnTo>
                <a:lnTo>
                  <a:pt x="0" y="3486912"/>
                </a:lnTo>
                <a:lnTo>
                  <a:pt x="0" y="0"/>
                </a:lnTo>
                <a:close/>
              </a:path>
            </a:pathLst>
          </a:custGeom>
          <a:blipFill>
            <a:blip r:embed="rId5"/>
            <a:stretch>
              <a:fillRect l="0" t="0" r="0" b="0"/>
            </a:stretch>
          </a:blipFill>
        </p:spPr>
      </p:sp>
      <p:sp>
        <p:nvSpPr>
          <p:cNvPr name="Freeform 14" id="14"/>
          <p:cNvSpPr/>
          <p:nvPr/>
        </p:nvSpPr>
        <p:spPr>
          <a:xfrm flipH="false" flipV="false" rot="0">
            <a:off x="8286988" y="5232225"/>
            <a:ext cx="9647568" cy="3863130"/>
          </a:xfrm>
          <a:custGeom>
            <a:avLst/>
            <a:gdLst/>
            <a:ahLst/>
            <a:cxnLst/>
            <a:rect r="r" b="b" t="t" l="l"/>
            <a:pathLst>
              <a:path h="3863130" w="9647568">
                <a:moveTo>
                  <a:pt x="0" y="0"/>
                </a:moveTo>
                <a:lnTo>
                  <a:pt x="9647568" y="0"/>
                </a:lnTo>
                <a:lnTo>
                  <a:pt x="9647568" y="3863131"/>
                </a:lnTo>
                <a:lnTo>
                  <a:pt x="0" y="3863131"/>
                </a:lnTo>
                <a:lnTo>
                  <a:pt x="0" y="0"/>
                </a:lnTo>
                <a:close/>
              </a:path>
            </a:pathLst>
          </a:custGeom>
          <a:blipFill>
            <a:blip r:embed="rId6">
              <a:alphaModFix amt="77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036552" y="7409688"/>
            <a:ext cx="356616" cy="350520"/>
          </a:xfrm>
          <a:custGeom>
            <a:avLst/>
            <a:gdLst/>
            <a:ahLst/>
            <a:cxnLst/>
            <a:rect r="r" b="b" t="t" l="l"/>
            <a:pathLst>
              <a:path h="350520" w="356616">
                <a:moveTo>
                  <a:pt x="0" y="0"/>
                </a:moveTo>
                <a:lnTo>
                  <a:pt x="356616" y="0"/>
                </a:lnTo>
                <a:lnTo>
                  <a:pt x="356616" y="350520"/>
                </a:lnTo>
                <a:lnTo>
                  <a:pt x="0" y="350520"/>
                </a:lnTo>
                <a:lnTo>
                  <a:pt x="0" y="0"/>
                </a:lnTo>
                <a:close/>
              </a:path>
            </a:pathLst>
          </a:custGeom>
          <a:blipFill>
            <a:blip r:embed="rId8">
              <a:alphaModFix amt="77000"/>
            </a:blip>
            <a:stretch>
              <a:fillRect l="-854" t="0" r="0" b="0"/>
            </a:stretch>
          </a:blipFill>
        </p:spPr>
      </p:sp>
      <p:sp>
        <p:nvSpPr>
          <p:cNvPr name="Freeform 16" id="16"/>
          <p:cNvSpPr/>
          <p:nvPr/>
        </p:nvSpPr>
        <p:spPr>
          <a:xfrm flipH="false" flipV="false" rot="0">
            <a:off x="8342033" y="5266296"/>
            <a:ext cx="9612830" cy="3877437"/>
          </a:xfrm>
          <a:custGeom>
            <a:avLst/>
            <a:gdLst/>
            <a:ahLst/>
            <a:cxnLst/>
            <a:rect r="r" b="b" t="t" l="l"/>
            <a:pathLst>
              <a:path h="3877437" w="9612830">
                <a:moveTo>
                  <a:pt x="0" y="0"/>
                </a:moveTo>
                <a:lnTo>
                  <a:pt x="9612830" y="0"/>
                </a:lnTo>
                <a:lnTo>
                  <a:pt x="9612830" y="3877437"/>
                </a:lnTo>
                <a:lnTo>
                  <a:pt x="0" y="38774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7638776" y="6144768"/>
            <a:ext cx="173736" cy="207264"/>
          </a:xfrm>
          <a:custGeom>
            <a:avLst/>
            <a:gdLst/>
            <a:ahLst/>
            <a:cxnLst/>
            <a:rect r="r" b="b" t="t" l="l"/>
            <a:pathLst>
              <a:path h="207264" w="173736">
                <a:moveTo>
                  <a:pt x="0" y="0"/>
                </a:moveTo>
                <a:lnTo>
                  <a:pt x="173736" y="0"/>
                </a:lnTo>
                <a:lnTo>
                  <a:pt x="173736" y="207264"/>
                </a:lnTo>
                <a:lnTo>
                  <a:pt x="0" y="207264"/>
                </a:lnTo>
                <a:lnTo>
                  <a:pt x="0" y="0"/>
                </a:lnTo>
                <a:close/>
              </a:path>
            </a:pathLst>
          </a:custGeom>
          <a:blipFill>
            <a:blip r:embed="rId11"/>
            <a:stretch>
              <a:fillRect l="0" t="0" r="0" b="0"/>
            </a:stretch>
          </a:blipFill>
        </p:spPr>
      </p:sp>
      <p:sp>
        <p:nvSpPr>
          <p:cNvPr name="Freeform 18" id="18"/>
          <p:cNvSpPr/>
          <p:nvPr/>
        </p:nvSpPr>
        <p:spPr>
          <a:xfrm flipH="false" flipV="false" rot="0">
            <a:off x="1797053" y="788918"/>
            <a:ext cx="2614612" cy="2000250"/>
          </a:xfrm>
          <a:custGeom>
            <a:avLst/>
            <a:gdLst/>
            <a:ahLst/>
            <a:cxnLst/>
            <a:rect r="r" b="b" t="t" l="l"/>
            <a:pathLst>
              <a:path h="2000250" w="2614612">
                <a:moveTo>
                  <a:pt x="0" y="0"/>
                </a:moveTo>
                <a:lnTo>
                  <a:pt x="2614613" y="0"/>
                </a:lnTo>
                <a:lnTo>
                  <a:pt x="2614613" y="2000250"/>
                </a:lnTo>
                <a:lnTo>
                  <a:pt x="0" y="20002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9227258" y="7269242"/>
            <a:ext cx="514741" cy="292513"/>
          </a:xfrm>
          <a:custGeom>
            <a:avLst/>
            <a:gdLst/>
            <a:ahLst/>
            <a:cxnLst/>
            <a:rect r="r" b="b" t="t" l="l"/>
            <a:pathLst>
              <a:path h="292513" w="514741">
                <a:moveTo>
                  <a:pt x="0" y="0"/>
                </a:moveTo>
                <a:lnTo>
                  <a:pt x="514741" y="0"/>
                </a:lnTo>
                <a:lnTo>
                  <a:pt x="514741" y="292513"/>
                </a:lnTo>
                <a:lnTo>
                  <a:pt x="0" y="2925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12572943" y="7304380"/>
            <a:ext cx="1301515" cy="1648625"/>
          </a:xfrm>
          <a:custGeom>
            <a:avLst/>
            <a:gdLst/>
            <a:ahLst/>
            <a:cxnLst/>
            <a:rect r="r" b="b" t="t" l="l"/>
            <a:pathLst>
              <a:path h="1648625" w="1301515">
                <a:moveTo>
                  <a:pt x="0" y="0"/>
                </a:moveTo>
                <a:lnTo>
                  <a:pt x="1301515" y="0"/>
                </a:lnTo>
                <a:lnTo>
                  <a:pt x="1301515" y="1648625"/>
                </a:lnTo>
                <a:lnTo>
                  <a:pt x="0" y="16486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0">
            <a:off x="13069091" y="5237083"/>
            <a:ext cx="4559046" cy="2861748"/>
          </a:xfrm>
          <a:custGeom>
            <a:avLst/>
            <a:gdLst/>
            <a:ahLst/>
            <a:cxnLst/>
            <a:rect r="r" b="b" t="t" l="l"/>
            <a:pathLst>
              <a:path h="2861748" w="4559046">
                <a:moveTo>
                  <a:pt x="0" y="0"/>
                </a:moveTo>
                <a:lnTo>
                  <a:pt x="4559046" y="0"/>
                </a:lnTo>
                <a:lnTo>
                  <a:pt x="4559046" y="2861748"/>
                </a:lnTo>
                <a:lnTo>
                  <a:pt x="0" y="28617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2" id="22"/>
          <p:cNvSpPr txBox="true"/>
          <p:nvPr/>
        </p:nvSpPr>
        <p:spPr>
          <a:xfrm rot="0">
            <a:off x="2286000" y="-118358"/>
            <a:ext cx="4462605" cy="891540"/>
          </a:xfrm>
          <a:prstGeom prst="rect">
            <a:avLst/>
          </a:prstGeom>
        </p:spPr>
        <p:txBody>
          <a:bodyPr anchor="t" rtlCol="false" tIns="0" lIns="0" bIns="0" rIns="0">
            <a:spAutoFit/>
          </a:bodyPr>
          <a:lstStyle/>
          <a:p>
            <a:pPr algn="l">
              <a:lnSpc>
                <a:spcPts val="6719"/>
              </a:lnSpc>
            </a:pPr>
            <a:r>
              <a:rPr lang="en-US" b="true" sz="4800">
                <a:solidFill>
                  <a:srgbClr val="0F0F0F"/>
                </a:solidFill>
                <a:latin typeface="Times New Roman Bold"/>
                <a:ea typeface="Times New Roman Bold"/>
                <a:cs typeface="Times New Roman Bold"/>
                <a:sym typeface="Times New Roman Bold"/>
              </a:rPr>
              <a:t>Digital Portfolio </a:t>
            </a:r>
          </a:p>
        </p:txBody>
      </p:sp>
      <p:sp>
        <p:nvSpPr>
          <p:cNvPr name="TextBox 23" id="23"/>
          <p:cNvSpPr txBox="true"/>
          <p:nvPr/>
        </p:nvSpPr>
        <p:spPr>
          <a:xfrm rot="0">
            <a:off x="17030128" y="9677971"/>
            <a:ext cx="112090" cy="297047"/>
          </a:xfrm>
          <a:prstGeom prst="rect">
            <a:avLst/>
          </a:prstGeom>
        </p:spPr>
        <p:txBody>
          <a:bodyPr anchor="t" rtlCol="false" tIns="0" lIns="0" bIns="0" rIns="0">
            <a:spAutoFit/>
          </a:bodyPr>
          <a:lstStyle/>
          <a:p>
            <a:pPr algn="l">
              <a:lnSpc>
                <a:spcPts val="2310"/>
              </a:lnSpc>
            </a:pPr>
            <a:r>
              <a:rPr lang="en-US" sz="1650">
                <a:solidFill>
                  <a:srgbClr val="2D936B"/>
                </a:solidFill>
                <a:latin typeface="Trebuchet MS"/>
                <a:ea typeface="Trebuchet MS"/>
                <a:cs typeface="Trebuchet MS"/>
                <a:sym typeface="Trebuchet MS"/>
              </a:rPr>
              <a:t>1</a:t>
            </a:r>
          </a:p>
        </p:txBody>
      </p:sp>
      <p:sp>
        <p:nvSpPr>
          <p:cNvPr name="TextBox 24" id="24"/>
          <p:cNvSpPr txBox="true"/>
          <p:nvPr/>
        </p:nvSpPr>
        <p:spPr>
          <a:xfrm rot="0">
            <a:off x="825503" y="3239224"/>
            <a:ext cx="9966265" cy="2766803"/>
          </a:xfrm>
          <a:prstGeom prst="rect">
            <a:avLst/>
          </a:prstGeom>
        </p:spPr>
        <p:txBody>
          <a:bodyPr anchor="t" rtlCol="false" tIns="0" lIns="0" bIns="0" rIns="0">
            <a:spAutoFit/>
          </a:bodyPr>
          <a:lstStyle/>
          <a:p>
            <a:pPr algn="l">
              <a:lnSpc>
                <a:spcPts val="5428"/>
              </a:lnSpc>
            </a:pPr>
            <a:r>
              <a:rPr lang="en-US" sz="4573">
                <a:solidFill>
                  <a:srgbClr val="000000"/>
                </a:solidFill>
                <a:latin typeface="Stencil"/>
                <a:ea typeface="Stencil"/>
                <a:cs typeface="Stencil"/>
                <a:sym typeface="Stencil"/>
              </a:rPr>
              <a:t>STUDENT NAME: ZACHARIAH ROY REGISTER NO : 24H221 DEPARTMENT: BCA COLLEGE: AM JAIN COLLEGE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sp>
        <p:nvSpPr>
          <p:cNvPr name="Freeform 4" id="4"/>
          <p:cNvSpPr/>
          <p:nvPr/>
        </p:nvSpPr>
        <p:spPr>
          <a:xfrm flipH="false" flipV="false" rot="0">
            <a:off x="11104369" y="-63503"/>
            <a:ext cx="7247125" cy="10413997"/>
          </a:xfrm>
          <a:custGeom>
            <a:avLst/>
            <a:gdLst/>
            <a:ahLst/>
            <a:cxnLst/>
            <a:rect r="r" b="b" t="t" l="l"/>
            <a:pathLst>
              <a:path h="10413997" w="7247125">
                <a:moveTo>
                  <a:pt x="0" y="0"/>
                </a:moveTo>
                <a:lnTo>
                  <a:pt x="7247125" y="0"/>
                </a:lnTo>
                <a:lnTo>
                  <a:pt x="724712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5756" y="1766354"/>
            <a:ext cx="6029325" cy="4448175"/>
          </a:xfrm>
          <a:custGeom>
            <a:avLst/>
            <a:gdLst/>
            <a:ahLst/>
            <a:cxnLst/>
            <a:rect r="r" b="b" t="t" l="l"/>
            <a:pathLst>
              <a:path h="4448175" w="6029325">
                <a:moveTo>
                  <a:pt x="0" y="0"/>
                </a:moveTo>
                <a:lnTo>
                  <a:pt x="6029325" y="0"/>
                </a:lnTo>
                <a:lnTo>
                  <a:pt x="6029325" y="4448175"/>
                </a:lnTo>
                <a:lnTo>
                  <a:pt x="0" y="4448175"/>
                </a:lnTo>
                <a:lnTo>
                  <a:pt x="0" y="0"/>
                </a:lnTo>
                <a:close/>
              </a:path>
            </a:pathLst>
          </a:custGeom>
          <a:blipFill>
            <a:blip r:embed="rId4"/>
            <a:stretch>
              <a:fillRect l="-15843" t="0" r="-106747" b="-16488"/>
            </a:stretch>
          </a:blipFill>
        </p:spPr>
      </p:sp>
      <p:sp>
        <p:nvSpPr>
          <p:cNvPr name="Freeform 6" id="6"/>
          <p:cNvSpPr/>
          <p:nvPr/>
        </p:nvSpPr>
        <p:spPr>
          <a:xfrm flipH="false" flipV="false" rot="0">
            <a:off x="6494888" y="1433894"/>
            <a:ext cx="9715500" cy="4781550"/>
          </a:xfrm>
          <a:custGeom>
            <a:avLst/>
            <a:gdLst/>
            <a:ahLst/>
            <a:cxnLst/>
            <a:rect r="r" b="b" t="t" l="l"/>
            <a:pathLst>
              <a:path h="4781550" w="9715500">
                <a:moveTo>
                  <a:pt x="0" y="0"/>
                </a:moveTo>
                <a:lnTo>
                  <a:pt x="9715500" y="0"/>
                </a:lnTo>
                <a:lnTo>
                  <a:pt x="9715500" y="4781550"/>
                </a:lnTo>
                <a:lnTo>
                  <a:pt x="0" y="4781550"/>
                </a:lnTo>
                <a:lnTo>
                  <a:pt x="0" y="0"/>
                </a:lnTo>
                <a:close/>
              </a:path>
            </a:pathLst>
          </a:custGeom>
          <a:blipFill>
            <a:blip r:embed="rId5"/>
            <a:stretch>
              <a:fillRect l="-15686" t="-15404" r="-22647" b="-8499"/>
            </a:stretch>
          </a:blipFill>
        </p:spPr>
      </p:sp>
      <p:sp>
        <p:nvSpPr>
          <p:cNvPr name="Freeform 7" id="7"/>
          <p:cNvSpPr/>
          <p:nvPr/>
        </p:nvSpPr>
        <p:spPr>
          <a:xfrm flipH="false" flipV="false" rot="0">
            <a:off x="335756" y="6364519"/>
            <a:ext cx="10725150" cy="3724275"/>
          </a:xfrm>
          <a:custGeom>
            <a:avLst/>
            <a:gdLst/>
            <a:ahLst/>
            <a:cxnLst/>
            <a:rect r="r" b="b" t="t" l="l"/>
            <a:pathLst>
              <a:path h="3724275" w="10725150">
                <a:moveTo>
                  <a:pt x="0" y="0"/>
                </a:moveTo>
                <a:lnTo>
                  <a:pt x="10725150" y="0"/>
                </a:lnTo>
                <a:lnTo>
                  <a:pt x="10725150" y="3724275"/>
                </a:lnTo>
                <a:lnTo>
                  <a:pt x="0" y="3724275"/>
                </a:lnTo>
                <a:lnTo>
                  <a:pt x="0" y="0"/>
                </a:lnTo>
                <a:close/>
              </a:path>
            </a:pathLst>
          </a:custGeom>
          <a:blipFill>
            <a:blip r:embed="rId6"/>
            <a:stretch>
              <a:fillRect l="-12856" t="-25862" r="-12365" b="-34495"/>
            </a:stretch>
          </a:blipFill>
        </p:spPr>
      </p:sp>
      <p:sp>
        <p:nvSpPr>
          <p:cNvPr name="Freeform 8" id="8"/>
          <p:cNvSpPr/>
          <p:nvPr/>
        </p:nvSpPr>
        <p:spPr>
          <a:xfrm flipH="false" flipV="false" rot="0">
            <a:off x="11354991" y="6264821"/>
            <a:ext cx="6534150" cy="3918090"/>
          </a:xfrm>
          <a:custGeom>
            <a:avLst/>
            <a:gdLst/>
            <a:ahLst/>
            <a:cxnLst/>
            <a:rect r="r" b="b" t="t" l="l"/>
            <a:pathLst>
              <a:path h="3918090" w="6534150">
                <a:moveTo>
                  <a:pt x="0" y="0"/>
                </a:moveTo>
                <a:lnTo>
                  <a:pt x="6534150" y="0"/>
                </a:lnTo>
                <a:lnTo>
                  <a:pt x="6534150" y="3918090"/>
                </a:lnTo>
                <a:lnTo>
                  <a:pt x="0" y="3918090"/>
                </a:lnTo>
                <a:lnTo>
                  <a:pt x="0" y="0"/>
                </a:lnTo>
                <a:close/>
              </a:path>
            </a:pathLst>
          </a:custGeom>
          <a:blipFill>
            <a:blip r:embed="rId7"/>
            <a:stretch>
              <a:fillRect l="-54239" t="-52668" r="-51299" b="0"/>
            </a:stretch>
          </a:blipFill>
        </p:spPr>
      </p:sp>
      <p:sp>
        <p:nvSpPr>
          <p:cNvPr name="Freeform 9" id="9"/>
          <p:cNvSpPr/>
          <p:nvPr/>
        </p:nvSpPr>
        <p:spPr>
          <a:xfrm flipH="false" flipV="false" rot="0">
            <a:off x="14301788" y="9115425"/>
            <a:ext cx="1514475" cy="1171575"/>
          </a:xfrm>
          <a:custGeom>
            <a:avLst/>
            <a:gdLst/>
            <a:ahLst/>
            <a:cxnLst/>
            <a:rect r="r" b="b" t="t" l="l"/>
            <a:pathLst>
              <a:path h="1171575" w="1514475">
                <a:moveTo>
                  <a:pt x="0" y="0"/>
                </a:moveTo>
                <a:lnTo>
                  <a:pt x="1514474" y="0"/>
                </a:lnTo>
                <a:lnTo>
                  <a:pt x="1514474" y="1171575"/>
                </a:lnTo>
                <a:lnTo>
                  <a:pt x="0" y="1171575"/>
                </a:lnTo>
                <a:lnTo>
                  <a:pt x="0" y="0"/>
                </a:lnTo>
                <a:close/>
              </a:path>
            </a:pathLst>
          </a:custGeom>
          <a:blipFill>
            <a:blip r:embed="rId8"/>
            <a:stretch>
              <a:fillRect l="0" t="0" r="0" b="-42276"/>
            </a:stretch>
          </a:blipFill>
        </p:spPr>
      </p:sp>
      <p:sp>
        <p:nvSpPr>
          <p:cNvPr name="TextBox 10" id="10"/>
          <p:cNvSpPr txBox="true"/>
          <p:nvPr/>
        </p:nvSpPr>
        <p:spPr>
          <a:xfrm rot="0">
            <a:off x="1128712" y="9684791"/>
            <a:ext cx="2702585" cy="298580"/>
          </a:xfrm>
          <a:prstGeom prst="rect">
            <a:avLst/>
          </a:prstGeom>
        </p:spPr>
        <p:txBody>
          <a:bodyPr anchor="t" rtlCol="false" tIns="0" lIns="0" bIns="0" rIns="0">
            <a:spAutoFit/>
          </a:bodyPr>
          <a:lstStyle/>
          <a:p>
            <a:pPr algn="l">
              <a:lnSpc>
                <a:spcPts val="2310"/>
              </a:lnSpc>
            </a:pPr>
            <a:r>
              <a:rPr lang="en-US" sz="1650" spc="29">
                <a:solidFill>
                  <a:srgbClr val="2D83C3"/>
                </a:solidFill>
                <a:latin typeface="Trebuchet MS"/>
                <a:ea typeface="Trebuchet MS"/>
                <a:cs typeface="Trebuchet MS"/>
                <a:sym typeface="Trebuchet MS"/>
              </a:rPr>
              <a:t>3/21/2024 </a:t>
            </a:r>
            <a:r>
              <a:rPr lang="en-US" b="true" sz="1650" spc="29">
                <a:solidFill>
                  <a:srgbClr val="2D83C3"/>
                </a:solidFill>
                <a:latin typeface="Trebuchet MS Bold"/>
                <a:ea typeface="Trebuchet MS Bold"/>
                <a:cs typeface="Trebuchet MS Bold"/>
                <a:sym typeface="Trebuchet MS Bold"/>
              </a:rPr>
              <a:t>Annual Review</a:t>
            </a:r>
          </a:p>
        </p:txBody>
      </p:sp>
      <p:sp>
        <p:nvSpPr>
          <p:cNvPr name="TextBox 11" id="11"/>
          <p:cNvSpPr txBox="true"/>
          <p:nvPr/>
        </p:nvSpPr>
        <p:spPr>
          <a:xfrm rot="0">
            <a:off x="16915828" y="9677971"/>
            <a:ext cx="226124" cy="297047"/>
          </a:xfrm>
          <a:prstGeom prst="rect">
            <a:avLst/>
          </a:prstGeom>
        </p:spPr>
        <p:txBody>
          <a:bodyPr anchor="t" rtlCol="false" tIns="0" lIns="0" bIns="0" rIns="0">
            <a:spAutoFit/>
          </a:bodyPr>
          <a:lstStyle/>
          <a:p>
            <a:pPr algn="l">
              <a:lnSpc>
                <a:spcPts val="2310"/>
              </a:lnSpc>
            </a:pPr>
            <a:r>
              <a:rPr lang="en-US" sz="1650" spc="14">
                <a:solidFill>
                  <a:srgbClr val="2D936B"/>
                </a:solidFill>
                <a:latin typeface="Trebuchet MS"/>
                <a:ea typeface="Trebuchet MS"/>
                <a:cs typeface="Trebuchet MS"/>
                <a:sym typeface="Trebuchet MS"/>
              </a:rPr>
              <a:t>10</a:t>
            </a:r>
          </a:p>
        </p:txBody>
      </p:sp>
      <p:sp>
        <p:nvSpPr>
          <p:cNvPr name="TextBox 12" id="12"/>
          <p:cNvSpPr txBox="true"/>
          <p:nvPr/>
        </p:nvSpPr>
        <p:spPr>
          <a:xfrm rot="0">
            <a:off x="1028700" y="195558"/>
            <a:ext cx="10923946" cy="1097032"/>
          </a:xfrm>
          <a:prstGeom prst="rect">
            <a:avLst/>
          </a:prstGeom>
        </p:spPr>
        <p:txBody>
          <a:bodyPr anchor="t" rtlCol="false" tIns="0" lIns="0" bIns="0" rIns="0">
            <a:spAutoFit/>
          </a:bodyPr>
          <a:lstStyle/>
          <a:p>
            <a:pPr algn="l">
              <a:lnSpc>
                <a:spcPts val="8925"/>
              </a:lnSpc>
            </a:pPr>
            <a:r>
              <a:rPr lang="en-US" b="true" sz="6375" spc="25">
                <a:solidFill>
                  <a:srgbClr val="000000"/>
                </a:solidFill>
                <a:latin typeface="Trebuchet MS Bold"/>
                <a:ea typeface="Trebuchet MS Bold"/>
                <a:cs typeface="Trebuchet MS Bold"/>
                <a:sym typeface="Trebuchet MS Bold"/>
              </a:rPr>
              <a:t>RESULTS AND SCREENSHOTS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grpSp>
        <p:nvGrpSpPr>
          <p:cNvPr name="Group 4" id="4"/>
          <p:cNvGrpSpPr>
            <a:grpSpLocks noChangeAspect="true"/>
          </p:cNvGrpSpPr>
          <p:nvPr/>
        </p:nvGrpSpPr>
        <p:grpSpPr>
          <a:xfrm rot="0">
            <a:off x="11353800" y="906047"/>
            <a:ext cx="471488" cy="486223"/>
            <a:chOff x="0" y="0"/>
            <a:chExt cx="471488" cy="486219"/>
          </a:xfrm>
        </p:grpSpPr>
        <p:sp>
          <p:nvSpPr>
            <p:cNvPr name="Freeform 5" id="5"/>
            <p:cNvSpPr/>
            <p:nvPr/>
          </p:nvSpPr>
          <p:spPr>
            <a:xfrm flipH="false" flipV="false" rot="0">
              <a:off x="0" y="0"/>
              <a:ext cx="471424" cy="485775"/>
            </a:xfrm>
            <a:custGeom>
              <a:avLst/>
              <a:gdLst/>
              <a:ahLst/>
              <a:cxnLst/>
              <a:rect r="r" b="b" t="t" l="l"/>
              <a:pathLst>
                <a:path h="485775" w="471424">
                  <a:moveTo>
                    <a:pt x="0" y="0"/>
                  </a:moveTo>
                  <a:lnTo>
                    <a:pt x="0" y="485775"/>
                  </a:lnTo>
                  <a:lnTo>
                    <a:pt x="471424" y="485775"/>
                  </a:lnTo>
                  <a:lnTo>
                    <a:pt x="471424" y="0"/>
                  </a:lnTo>
                  <a:close/>
                </a:path>
              </a:pathLst>
            </a:custGeom>
            <a:solidFill>
              <a:srgbClr val="2D83C3"/>
            </a:solidFill>
          </p:spPr>
        </p:sp>
      </p:grpSp>
      <p:sp>
        <p:nvSpPr>
          <p:cNvPr name="Freeform 6" id="6"/>
          <p:cNvSpPr/>
          <p:nvPr/>
        </p:nvSpPr>
        <p:spPr>
          <a:xfrm flipH="false" flipV="false" rot="0">
            <a:off x="11104369" y="-63503"/>
            <a:ext cx="7247125" cy="10413997"/>
          </a:xfrm>
          <a:custGeom>
            <a:avLst/>
            <a:gdLst/>
            <a:ahLst/>
            <a:cxnLst/>
            <a:rect r="r" b="b" t="t" l="l"/>
            <a:pathLst>
              <a:path h="10413997" w="7247125">
                <a:moveTo>
                  <a:pt x="0" y="0"/>
                </a:moveTo>
                <a:lnTo>
                  <a:pt x="7247125" y="0"/>
                </a:lnTo>
                <a:lnTo>
                  <a:pt x="724712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500312" y="9701212"/>
            <a:ext cx="114300" cy="266548"/>
          </a:xfrm>
          <a:custGeom>
            <a:avLst/>
            <a:gdLst/>
            <a:ahLst/>
            <a:cxnLst/>
            <a:rect r="r" b="b" t="t" l="l"/>
            <a:pathLst>
              <a:path h="266548" w="114300">
                <a:moveTo>
                  <a:pt x="0" y="0"/>
                </a:moveTo>
                <a:lnTo>
                  <a:pt x="114300" y="0"/>
                </a:lnTo>
                <a:lnTo>
                  <a:pt x="114300" y="266548"/>
                </a:lnTo>
                <a:lnTo>
                  <a:pt x="0" y="266548"/>
                </a:lnTo>
                <a:lnTo>
                  <a:pt x="0" y="0"/>
                </a:lnTo>
                <a:close/>
              </a:path>
            </a:pathLst>
          </a:custGeom>
          <a:blipFill>
            <a:blip r:embed="rId4"/>
            <a:stretch>
              <a:fillRect l="0" t="0" r="0" b="0"/>
            </a:stretch>
          </a:blipFill>
        </p:spPr>
      </p:sp>
      <p:sp>
        <p:nvSpPr>
          <p:cNvPr name="Freeform 8" id="8"/>
          <p:cNvSpPr/>
          <p:nvPr/>
        </p:nvSpPr>
        <p:spPr>
          <a:xfrm flipH="false" flipV="false" rot="0">
            <a:off x="11825288" y="8151019"/>
            <a:ext cx="6238875" cy="1524000"/>
          </a:xfrm>
          <a:custGeom>
            <a:avLst/>
            <a:gdLst/>
            <a:ahLst/>
            <a:cxnLst/>
            <a:rect r="r" b="b" t="t" l="l"/>
            <a:pathLst>
              <a:path h="1524000" w="6238875">
                <a:moveTo>
                  <a:pt x="0" y="0"/>
                </a:moveTo>
                <a:lnTo>
                  <a:pt x="6238874" y="0"/>
                </a:lnTo>
                <a:lnTo>
                  <a:pt x="6238874" y="1524000"/>
                </a:lnTo>
                <a:lnTo>
                  <a:pt x="0" y="1524000"/>
                </a:lnTo>
                <a:lnTo>
                  <a:pt x="0" y="0"/>
                </a:lnTo>
                <a:close/>
              </a:path>
            </a:pathLst>
          </a:custGeom>
          <a:blipFill>
            <a:blip r:embed="rId5"/>
            <a:stretch>
              <a:fillRect l="0" t="0" r="0" b="0"/>
            </a:stretch>
          </a:blipFill>
        </p:spPr>
      </p:sp>
      <p:sp>
        <p:nvSpPr>
          <p:cNvPr name="TextBox 9" id="9"/>
          <p:cNvSpPr txBox="true"/>
          <p:nvPr/>
        </p:nvSpPr>
        <p:spPr>
          <a:xfrm rot="0">
            <a:off x="781279" y="2065734"/>
            <a:ext cx="12617596" cy="7106755"/>
          </a:xfrm>
          <a:prstGeom prst="rect">
            <a:avLst/>
          </a:prstGeom>
        </p:spPr>
        <p:txBody>
          <a:bodyPr anchor="t" rtlCol="false" tIns="0" lIns="0" bIns="0" rIns="0">
            <a:spAutoFit/>
          </a:bodyPr>
          <a:lstStyle/>
          <a:p>
            <a:pPr algn="ctr">
              <a:lnSpc>
                <a:spcPts val="6992"/>
              </a:lnSpc>
            </a:pPr>
            <a:r>
              <a:rPr lang="en-US" b="true" sz="5851" spc="52">
                <a:solidFill>
                  <a:srgbClr val="000000"/>
                </a:solidFill>
                <a:latin typeface="Dynamo Medium"/>
                <a:ea typeface="Dynamo Medium"/>
                <a:cs typeface="Dynamo Medium"/>
                <a:sym typeface="Dynamo Medium"/>
              </a:rPr>
              <a:t>The portfolio successfully demonstrates Zachariah Roy’s frontend development skills while providing an engaging platform to showcase his work and personality. It highlights both technical expertise and design sense, making it a strong digital presence for professional opportunities.</a:t>
            </a:r>
          </a:p>
        </p:txBody>
      </p:sp>
      <p:sp>
        <p:nvSpPr>
          <p:cNvPr name="TextBox 10" id="10"/>
          <p:cNvSpPr txBox="true"/>
          <p:nvPr/>
        </p:nvSpPr>
        <p:spPr>
          <a:xfrm rot="0">
            <a:off x="671512" y="372389"/>
            <a:ext cx="6694837" cy="1387126"/>
          </a:xfrm>
          <a:prstGeom prst="rect">
            <a:avLst/>
          </a:prstGeom>
        </p:spPr>
        <p:txBody>
          <a:bodyPr anchor="t" rtlCol="false" tIns="0" lIns="0" bIns="0" rIns="0">
            <a:spAutoFit/>
          </a:bodyPr>
          <a:lstStyle/>
          <a:p>
            <a:pPr algn="l">
              <a:lnSpc>
                <a:spcPts val="11334"/>
              </a:lnSpc>
            </a:pPr>
            <a:r>
              <a:rPr lang="en-US" sz="8095">
                <a:solidFill>
                  <a:srgbClr val="000000"/>
                </a:solidFill>
                <a:latin typeface="Stencil"/>
                <a:ea typeface="Stencil"/>
                <a:cs typeface="Stencil"/>
                <a:sym typeface="Stencil"/>
              </a:rPr>
              <a:t>CONCLUSION</a:t>
            </a:r>
          </a:p>
        </p:txBody>
      </p:sp>
      <p:sp>
        <p:nvSpPr>
          <p:cNvPr name="TextBox 11" id="11"/>
          <p:cNvSpPr txBox="true"/>
          <p:nvPr/>
        </p:nvSpPr>
        <p:spPr>
          <a:xfrm rot="0">
            <a:off x="16915828" y="9677971"/>
            <a:ext cx="226124" cy="297047"/>
          </a:xfrm>
          <a:prstGeom prst="rect">
            <a:avLst/>
          </a:prstGeom>
        </p:spPr>
        <p:txBody>
          <a:bodyPr anchor="t" rtlCol="false" tIns="0" lIns="0" bIns="0" rIns="0">
            <a:spAutoFit/>
          </a:bodyPr>
          <a:lstStyle/>
          <a:p>
            <a:pPr algn="l">
              <a:lnSpc>
                <a:spcPts val="2310"/>
              </a:lnSpc>
            </a:pPr>
            <a:r>
              <a:rPr lang="en-US" sz="1650" spc="14">
                <a:solidFill>
                  <a:srgbClr val="2D936B"/>
                </a:solidFill>
                <a:latin typeface="Trebuchet MS"/>
                <a:ea typeface="Trebuchet MS"/>
                <a:cs typeface="Trebuchet MS"/>
                <a:sym typeface="Trebuchet MS"/>
              </a:rPr>
              <a:t>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8414997" cy="10413997"/>
          </a:xfrm>
          <a:custGeom>
            <a:avLst/>
            <a:gdLst/>
            <a:ahLst/>
            <a:cxnLst/>
            <a:rect r="r" b="b" t="t" l="l"/>
            <a:pathLst>
              <a:path h="10413997" w="18414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4"/>
            <a:stretch>
              <a:fillRect l="-66666" t="0" r="-66666" b="0"/>
            </a:stretch>
          </a:blipFill>
        </p:spPr>
      </p:sp>
      <p:grpSp>
        <p:nvGrpSpPr>
          <p:cNvPr name="Group 4" id="4"/>
          <p:cNvGrpSpPr>
            <a:grpSpLocks noChangeAspect="true"/>
          </p:cNvGrpSpPr>
          <p:nvPr/>
        </p:nvGrpSpPr>
        <p:grpSpPr>
          <a:xfrm rot="0">
            <a:off x="700088" y="9614935"/>
            <a:ext cx="5557171" cy="444646"/>
            <a:chOff x="0" y="0"/>
            <a:chExt cx="5557164" cy="444640"/>
          </a:xfrm>
        </p:grpSpPr>
        <p:sp>
          <p:nvSpPr>
            <p:cNvPr name="Freeform 5" id="5"/>
            <p:cNvSpPr/>
            <p:nvPr/>
          </p:nvSpPr>
          <p:spPr>
            <a:xfrm flipH="false" flipV="false" rot="0">
              <a:off x="0" y="0"/>
              <a:ext cx="5557139" cy="444627"/>
            </a:xfrm>
            <a:custGeom>
              <a:avLst/>
              <a:gdLst/>
              <a:ahLst/>
              <a:cxnLst/>
              <a:rect r="r" b="b" t="t" l="l"/>
              <a:pathLst>
                <a:path h="444627" w="5557139">
                  <a:moveTo>
                    <a:pt x="0" y="444627"/>
                  </a:moveTo>
                  <a:lnTo>
                    <a:pt x="5557139" y="444627"/>
                  </a:lnTo>
                  <a:lnTo>
                    <a:pt x="5557139" y="0"/>
                  </a:lnTo>
                  <a:lnTo>
                    <a:pt x="0" y="0"/>
                  </a:lnTo>
                  <a:lnTo>
                    <a:pt x="0" y="444627"/>
                  </a:lnTo>
                  <a:close/>
                </a:path>
              </a:pathLst>
            </a:custGeom>
            <a:solidFill>
              <a:srgbClr val="F2F2F2">
                <a:alpha val="43529"/>
              </a:srgbClr>
            </a:solidFill>
          </p:spPr>
        </p:sp>
      </p:grpSp>
      <p:sp>
        <p:nvSpPr>
          <p:cNvPr name="Freeform 6" id="6"/>
          <p:cNvSpPr/>
          <p:nvPr/>
        </p:nvSpPr>
        <p:spPr>
          <a:xfrm flipH="false" flipV="false" rot="0">
            <a:off x="9150258" y="1797434"/>
            <a:ext cx="6715525" cy="6716363"/>
          </a:xfrm>
          <a:custGeom>
            <a:avLst/>
            <a:gdLst/>
            <a:ahLst/>
            <a:cxnLst/>
            <a:rect r="r" b="b" t="t" l="l"/>
            <a:pathLst>
              <a:path h="6716363" w="6715525">
                <a:moveTo>
                  <a:pt x="0" y="0"/>
                </a:moveTo>
                <a:lnTo>
                  <a:pt x="6715525" y="0"/>
                </a:lnTo>
                <a:lnTo>
                  <a:pt x="6715525" y="6716363"/>
                </a:lnTo>
                <a:lnTo>
                  <a:pt x="0" y="6716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2825753"/>
            <a:ext cx="9501654" cy="7461247"/>
          </a:xfrm>
          <a:custGeom>
            <a:avLst/>
            <a:gdLst/>
            <a:ahLst/>
            <a:cxnLst/>
            <a:rect r="r" b="b" t="t" l="l"/>
            <a:pathLst>
              <a:path h="7461247" w="9501654">
                <a:moveTo>
                  <a:pt x="0" y="0"/>
                </a:moveTo>
                <a:lnTo>
                  <a:pt x="9501654" y="0"/>
                </a:lnTo>
                <a:lnTo>
                  <a:pt x="9501654" y="7461247"/>
                </a:lnTo>
                <a:lnTo>
                  <a:pt x="0" y="7461247"/>
                </a:lnTo>
                <a:lnTo>
                  <a:pt x="0" y="0"/>
                </a:lnTo>
                <a:close/>
              </a:path>
            </a:pathLst>
          </a:custGeom>
          <a:blipFill>
            <a:blip r:embed="rId7"/>
            <a:stretch>
              <a:fillRect l="-6260" t="0" r="0" b="-85"/>
            </a:stretch>
          </a:blipFill>
        </p:spPr>
      </p:sp>
      <p:grpSp>
        <p:nvGrpSpPr>
          <p:cNvPr name="Group 8" id="8"/>
          <p:cNvGrpSpPr>
            <a:grpSpLocks noChangeAspect="true"/>
          </p:cNvGrpSpPr>
          <p:nvPr/>
        </p:nvGrpSpPr>
        <p:grpSpPr>
          <a:xfrm rot="0">
            <a:off x="9080497" y="-63503"/>
            <a:ext cx="9270997" cy="10413997"/>
            <a:chOff x="0" y="0"/>
            <a:chExt cx="9271000" cy="10414000"/>
          </a:xfrm>
        </p:grpSpPr>
        <p:sp>
          <p:nvSpPr>
            <p:cNvPr name="Freeform 9" id="9"/>
            <p:cNvSpPr/>
            <p:nvPr/>
          </p:nvSpPr>
          <p:spPr>
            <a:xfrm flipH="false" flipV="false" rot="0">
              <a:off x="63500" y="1831594"/>
              <a:ext cx="6750812" cy="6750812"/>
            </a:xfrm>
            <a:custGeom>
              <a:avLst/>
              <a:gdLst/>
              <a:ahLst/>
              <a:cxnLst/>
              <a:rect r="r" b="b" t="t" l="l"/>
              <a:pathLst>
                <a:path h="6750812" w="6750812">
                  <a:moveTo>
                    <a:pt x="0" y="6750812"/>
                  </a:moveTo>
                  <a:lnTo>
                    <a:pt x="6750812" y="6750812"/>
                  </a:lnTo>
                  <a:lnTo>
                    <a:pt x="6750812" y="0"/>
                  </a:lnTo>
                  <a:lnTo>
                    <a:pt x="0" y="0"/>
                  </a:lnTo>
                  <a:close/>
                </a:path>
              </a:pathLst>
            </a:custGeom>
            <a:solidFill>
              <a:srgbClr val="000000">
                <a:alpha val="0"/>
              </a:srgbClr>
            </a:solidFill>
          </p:spPr>
        </p:sp>
        <p:sp>
          <p:nvSpPr>
            <p:cNvPr name="Freeform 10" id="10"/>
            <p:cNvSpPr/>
            <p:nvPr/>
          </p:nvSpPr>
          <p:spPr>
            <a:xfrm flipH="false" flipV="false" rot="0">
              <a:off x="2085213" y="63500"/>
              <a:ext cx="7122287" cy="10287000"/>
            </a:xfrm>
            <a:custGeom>
              <a:avLst/>
              <a:gdLst/>
              <a:ahLst/>
              <a:cxnLst/>
              <a:rect r="r" b="b" t="t" l="l"/>
              <a:pathLst>
                <a:path h="10287000" w="7122287">
                  <a:moveTo>
                    <a:pt x="0" y="0"/>
                  </a:moveTo>
                  <a:lnTo>
                    <a:pt x="0" y="10287000"/>
                  </a:lnTo>
                  <a:lnTo>
                    <a:pt x="7122287" y="10287000"/>
                  </a:lnTo>
                  <a:lnTo>
                    <a:pt x="7122287" y="0"/>
                  </a:lnTo>
                  <a:close/>
                </a:path>
              </a:pathLst>
            </a:custGeom>
            <a:solidFill>
              <a:srgbClr val="000000">
                <a:alpha val="0"/>
              </a:srgbClr>
            </a:solidFill>
          </p:spPr>
        </p:sp>
      </p:grpSp>
      <p:sp>
        <p:nvSpPr>
          <p:cNvPr name="TextBox 11" id="11"/>
          <p:cNvSpPr txBox="true"/>
          <p:nvPr/>
        </p:nvSpPr>
        <p:spPr>
          <a:xfrm rot="0">
            <a:off x="7263603" y="4231386"/>
            <a:ext cx="9466021" cy="1631833"/>
          </a:xfrm>
          <a:prstGeom prst="rect">
            <a:avLst/>
          </a:prstGeom>
        </p:spPr>
        <p:txBody>
          <a:bodyPr anchor="t" rtlCol="false" tIns="0" lIns="0" bIns="0" rIns="0">
            <a:spAutoFit/>
          </a:bodyPr>
          <a:lstStyle/>
          <a:p>
            <a:pPr algn="l">
              <a:lnSpc>
                <a:spcPts val="12731"/>
              </a:lnSpc>
            </a:pPr>
            <a:r>
              <a:rPr lang="en-US" sz="9093" spc="9">
                <a:solidFill>
                  <a:srgbClr val="000000"/>
                </a:solidFill>
                <a:latin typeface="Shrikhand"/>
                <a:ea typeface="Shrikhand"/>
                <a:cs typeface="Shrikhand"/>
                <a:sym typeface="Shrikhand"/>
              </a:rPr>
              <a:t>Digital Potfolio</a:t>
            </a:r>
          </a:p>
        </p:txBody>
      </p:sp>
      <p:sp>
        <p:nvSpPr>
          <p:cNvPr name="TextBox 12" id="12"/>
          <p:cNvSpPr txBox="true"/>
          <p:nvPr/>
        </p:nvSpPr>
        <p:spPr>
          <a:xfrm rot="0">
            <a:off x="17030128" y="9677971"/>
            <a:ext cx="112090" cy="297047"/>
          </a:xfrm>
          <a:prstGeom prst="rect">
            <a:avLst/>
          </a:prstGeom>
        </p:spPr>
        <p:txBody>
          <a:bodyPr anchor="t" rtlCol="false" tIns="0" lIns="0" bIns="0" rIns="0">
            <a:spAutoFit/>
          </a:bodyPr>
          <a:lstStyle/>
          <a:p>
            <a:pPr algn="l">
              <a:lnSpc>
                <a:spcPts val="2310"/>
              </a:lnSpc>
            </a:pPr>
            <a:r>
              <a:rPr lang="en-US" sz="1650">
                <a:solidFill>
                  <a:srgbClr val="2D936B"/>
                </a:solidFill>
                <a:latin typeface="Trebuchet MS"/>
                <a:ea typeface="Trebuchet MS"/>
                <a:cs typeface="Trebuchet MS"/>
                <a:sym typeface="Trebuchet M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18414997" cy="10413997"/>
          </a:xfrm>
          <a:custGeom>
            <a:avLst/>
            <a:gdLst/>
            <a:ahLst/>
            <a:cxnLst/>
            <a:rect r="r" b="b" t="t" l="l"/>
            <a:pathLst>
              <a:path h="10413997" w="18414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30575" y="9201150"/>
            <a:ext cx="371475" cy="371475"/>
          </a:xfrm>
          <a:custGeom>
            <a:avLst/>
            <a:gdLst/>
            <a:ahLst/>
            <a:cxnLst/>
            <a:rect r="r" b="b" t="t" l="l"/>
            <a:pathLst>
              <a:path h="371475" w="371475">
                <a:moveTo>
                  <a:pt x="0" y="0"/>
                </a:moveTo>
                <a:lnTo>
                  <a:pt x="371475" y="0"/>
                </a:lnTo>
                <a:lnTo>
                  <a:pt x="371475" y="371475"/>
                </a:lnTo>
                <a:lnTo>
                  <a:pt x="0" y="371475"/>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700088" y="9614935"/>
            <a:ext cx="5557171" cy="444646"/>
            <a:chOff x="0" y="0"/>
            <a:chExt cx="5557164" cy="444640"/>
          </a:xfrm>
        </p:grpSpPr>
        <p:sp>
          <p:nvSpPr>
            <p:cNvPr name="Freeform 5" id="5"/>
            <p:cNvSpPr/>
            <p:nvPr/>
          </p:nvSpPr>
          <p:spPr>
            <a:xfrm flipH="false" flipV="false" rot="0">
              <a:off x="0" y="0"/>
              <a:ext cx="5557139" cy="444627"/>
            </a:xfrm>
            <a:custGeom>
              <a:avLst/>
              <a:gdLst/>
              <a:ahLst/>
              <a:cxnLst/>
              <a:rect r="r" b="b" t="t" l="l"/>
              <a:pathLst>
                <a:path h="444627" w="5557139">
                  <a:moveTo>
                    <a:pt x="0" y="444627"/>
                  </a:moveTo>
                  <a:lnTo>
                    <a:pt x="5557139" y="444627"/>
                  </a:lnTo>
                  <a:lnTo>
                    <a:pt x="5557139" y="0"/>
                  </a:lnTo>
                  <a:lnTo>
                    <a:pt x="0" y="0"/>
                  </a:lnTo>
                  <a:lnTo>
                    <a:pt x="0" y="444627"/>
                  </a:lnTo>
                  <a:close/>
                </a:path>
              </a:pathLst>
            </a:custGeom>
            <a:solidFill>
              <a:srgbClr val="F2F2F2"/>
            </a:solidFill>
          </p:spPr>
        </p:sp>
      </p:grpSp>
      <p:sp>
        <p:nvSpPr>
          <p:cNvPr name="Freeform 6" id="6"/>
          <p:cNvSpPr/>
          <p:nvPr/>
        </p:nvSpPr>
        <p:spPr>
          <a:xfrm flipH="false" flipV="false" rot="0">
            <a:off x="9354884" y="1900238"/>
            <a:ext cx="4467225" cy="8229600"/>
          </a:xfrm>
          <a:custGeom>
            <a:avLst/>
            <a:gdLst/>
            <a:ahLst/>
            <a:cxnLst/>
            <a:rect r="r" b="b" t="t" l="l"/>
            <a:pathLst>
              <a:path h="8229600" w="4467225">
                <a:moveTo>
                  <a:pt x="0" y="0"/>
                </a:moveTo>
                <a:lnTo>
                  <a:pt x="4467224" y="0"/>
                </a:lnTo>
                <a:lnTo>
                  <a:pt x="4467224" y="8229600"/>
                </a:lnTo>
                <a:lnTo>
                  <a:pt x="0" y="8229600"/>
                </a:lnTo>
                <a:lnTo>
                  <a:pt x="0" y="0"/>
                </a:lnTo>
                <a:close/>
              </a:path>
            </a:pathLst>
          </a:custGeom>
          <a:blipFill>
            <a:blip r:embed="rId5"/>
            <a:stretch>
              <a:fillRect l="0" t="0" r="0" b="0"/>
            </a:stretch>
          </a:blipFill>
        </p:spPr>
      </p:sp>
      <p:grpSp>
        <p:nvGrpSpPr>
          <p:cNvPr name="Group 7" id="7"/>
          <p:cNvGrpSpPr>
            <a:grpSpLocks noChangeAspect="true"/>
          </p:cNvGrpSpPr>
          <p:nvPr/>
        </p:nvGrpSpPr>
        <p:grpSpPr>
          <a:xfrm rot="0">
            <a:off x="11102273" y="-63503"/>
            <a:ext cx="7249230" cy="10413997"/>
            <a:chOff x="0" y="0"/>
            <a:chExt cx="7249223" cy="10414000"/>
          </a:xfrm>
        </p:grpSpPr>
        <p:sp>
          <p:nvSpPr>
            <p:cNvPr name="Freeform 8" id="8"/>
            <p:cNvSpPr/>
            <p:nvPr/>
          </p:nvSpPr>
          <p:spPr>
            <a:xfrm flipH="false" flipV="false" rot="0">
              <a:off x="63500" y="63500"/>
              <a:ext cx="7122287" cy="10287000"/>
            </a:xfrm>
            <a:custGeom>
              <a:avLst/>
              <a:gdLst/>
              <a:ahLst/>
              <a:cxnLst/>
              <a:rect r="r" b="b" t="t" l="l"/>
              <a:pathLst>
                <a:path h="10287000" w="7122287">
                  <a:moveTo>
                    <a:pt x="0" y="0"/>
                  </a:moveTo>
                  <a:lnTo>
                    <a:pt x="0" y="10287000"/>
                  </a:lnTo>
                  <a:lnTo>
                    <a:pt x="7122287" y="10287000"/>
                  </a:lnTo>
                  <a:lnTo>
                    <a:pt x="7122287" y="0"/>
                  </a:lnTo>
                  <a:close/>
                </a:path>
              </a:pathLst>
            </a:custGeom>
            <a:solidFill>
              <a:srgbClr val="000000">
                <a:alpha val="0"/>
              </a:srgbClr>
            </a:solidFill>
          </p:spPr>
        </p:sp>
        <p:sp>
          <p:nvSpPr>
            <p:cNvPr name="Freeform 9" id="9"/>
            <p:cNvSpPr/>
            <p:nvPr/>
          </p:nvSpPr>
          <p:spPr>
            <a:xfrm flipH="false" flipV="false" rot="0">
              <a:off x="5414137" y="8478774"/>
              <a:ext cx="971550" cy="971550"/>
            </a:xfrm>
            <a:custGeom>
              <a:avLst/>
              <a:gdLst/>
              <a:ahLst/>
              <a:cxnLst/>
              <a:rect r="r" b="b" t="t" l="l"/>
              <a:pathLst>
                <a:path h="971550" w="971550">
                  <a:moveTo>
                    <a:pt x="0" y="971550"/>
                  </a:moveTo>
                  <a:lnTo>
                    <a:pt x="971550" y="971550"/>
                  </a:lnTo>
                  <a:lnTo>
                    <a:pt x="971550" y="0"/>
                  </a:lnTo>
                  <a:lnTo>
                    <a:pt x="0" y="0"/>
                  </a:lnTo>
                  <a:close/>
                </a:path>
              </a:pathLst>
            </a:custGeom>
            <a:solidFill>
              <a:srgbClr val="000000">
                <a:alpha val="0"/>
              </a:srgbClr>
            </a:solidFill>
          </p:spPr>
        </p:sp>
      </p:grpSp>
      <p:sp>
        <p:nvSpPr>
          <p:cNvPr name="TextBox 10" id="10"/>
          <p:cNvSpPr txBox="true"/>
          <p:nvPr/>
        </p:nvSpPr>
        <p:spPr>
          <a:xfrm rot="0">
            <a:off x="1128712" y="9684791"/>
            <a:ext cx="2702585" cy="298580"/>
          </a:xfrm>
          <a:prstGeom prst="rect">
            <a:avLst/>
          </a:prstGeom>
        </p:spPr>
        <p:txBody>
          <a:bodyPr anchor="t" rtlCol="false" tIns="0" lIns="0" bIns="0" rIns="0">
            <a:spAutoFit/>
          </a:bodyPr>
          <a:lstStyle/>
          <a:p>
            <a:pPr algn="l">
              <a:lnSpc>
                <a:spcPts val="2310"/>
              </a:lnSpc>
            </a:pPr>
            <a:r>
              <a:rPr lang="en-US" sz="1650" spc="29">
                <a:solidFill>
                  <a:srgbClr val="2D83C3"/>
                </a:solidFill>
                <a:latin typeface="Trebuchet MS"/>
                <a:ea typeface="Trebuchet MS"/>
                <a:cs typeface="Trebuchet MS"/>
                <a:sym typeface="Trebuchet MS"/>
              </a:rPr>
              <a:t>3/21/2024 </a:t>
            </a:r>
            <a:r>
              <a:rPr lang="en-US" b="true" sz="1650" spc="29">
                <a:solidFill>
                  <a:srgbClr val="2D83C3"/>
                </a:solidFill>
                <a:latin typeface="Trebuchet MS Bold"/>
                <a:ea typeface="Trebuchet MS Bold"/>
                <a:cs typeface="Trebuchet MS Bold"/>
                <a:sym typeface="Trebuchet MS Bold"/>
              </a:rPr>
              <a:t>Annual Review</a:t>
            </a:r>
          </a:p>
        </p:txBody>
      </p:sp>
      <p:sp>
        <p:nvSpPr>
          <p:cNvPr name="TextBox 11" id="11"/>
          <p:cNvSpPr txBox="true"/>
          <p:nvPr/>
        </p:nvSpPr>
        <p:spPr>
          <a:xfrm rot="0">
            <a:off x="17030128" y="9677971"/>
            <a:ext cx="112090" cy="297047"/>
          </a:xfrm>
          <a:prstGeom prst="rect">
            <a:avLst/>
          </a:prstGeom>
        </p:spPr>
        <p:txBody>
          <a:bodyPr anchor="t" rtlCol="false" tIns="0" lIns="0" bIns="0" rIns="0">
            <a:spAutoFit/>
          </a:bodyPr>
          <a:lstStyle/>
          <a:p>
            <a:pPr algn="l">
              <a:lnSpc>
                <a:spcPts val="2310"/>
              </a:lnSpc>
            </a:pPr>
            <a:r>
              <a:rPr lang="en-US" sz="1650">
                <a:solidFill>
                  <a:srgbClr val="2D936B"/>
                </a:solidFill>
                <a:latin typeface="Trebuchet MS"/>
                <a:ea typeface="Trebuchet MS"/>
                <a:cs typeface="Trebuchet MS"/>
                <a:sym typeface="Trebuchet MS"/>
              </a:rPr>
              <a:t>3</a:t>
            </a:r>
          </a:p>
        </p:txBody>
      </p:sp>
      <p:sp>
        <p:nvSpPr>
          <p:cNvPr name="TextBox 12" id="12"/>
          <p:cNvSpPr txBox="true"/>
          <p:nvPr/>
        </p:nvSpPr>
        <p:spPr>
          <a:xfrm rot="0">
            <a:off x="1109662" y="739054"/>
            <a:ext cx="4387196" cy="1476851"/>
          </a:xfrm>
          <a:prstGeom prst="rect">
            <a:avLst/>
          </a:prstGeom>
        </p:spPr>
        <p:txBody>
          <a:bodyPr anchor="t" rtlCol="false" tIns="0" lIns="0" bIns="0" rIns="0">
            <a:spAutoFit/>
          </a:bodyPr>
          <a:lstStyle/>
          <a:p>
            <a:pPr algn="l">
              <a:lnSpc>
                <a:spcPts val="12421"/>
              </a:lnSpc>
            </a:pPr>
            <a:r>
              <a:rPr lang="en-US" sz="8872">
                <a:solidFill>
                  <a:srgbClr val="000000"/>
                </a:solidFill>
                <a:latin typeface="Ahsing"/>
                <a:ea typeface="Ahsing"/>
                <a:cs typeface="Ahsing"/>
                <a:sym typeface="Ahsing"/>
              </a:rPr>
              <a:t>AGENDA</a:t>
            </a:r>
          </a:p>
        </p:txBody>
      </p:sp>
      <p:sp>
        <p:nvSpPr>
          <p:cNvPr name="TextBox 13" id="13"/>
          <p:cNvSpPr txBox="true"/>
          <p:nvPr/>
        </p:nvSpPr>
        <p:spPr>
          <a:xfrm rot="0">
            <a:off x="850411" y="2298640"/>
            <a:ext cx="5935637" cy="2281799"/>
          </a:xfrm>
          <a:prstGeom prst="rect">
            <a:avLst/>
          </a:prstGeom>
        </p:spPr>
        <p:txBody>
          <a:bodyPr anchor="t" rtlCol="false" tIns="0" lIns="0" bIns="0" rIns="0">
            <a:spAutoFit/>
          </a:bodyPr>
          <a:lstStyle/>
          <a:p>
            <a:pPr algn="l">
              <a:lnSpc>
                <a:spcPts val="4485"/>
              </a:lnSpc>
            </a:pPr>
            <a:r>
              <a:rPr lang="en-US" sz="3750" spc="22">
                <a:solidFill>
                  <a:srgbClr val="0D0D0D"/>
                </a:solidFill>
                <a:latin typeface="Stencil"/>
                <a:ea typeface="Stencil"/>
                <a:cs typeface="Stencil"/>
                <a:sym typeface="Stencil"/>
              </a:rPr>
              <a:t>1.Problem Statement 2.Project Overview 3.End Users 4.Tools and</a:t>
            </a:r>
          </a:p>
        </p:txBody>
      </p:sp>
      <p:sp>
        <p:nvSpPr>
          <p:cNvPr name="TextBox 14" id="14"/>
          <p:cNvSpPr txBox="true"/>
          <p:nvPr/>
        </p:nvSpPr>
        <p:spPr>
          <a:xfrm rot="0">
            <a:off x="1350283" y="4578306"/>
            <a:ext cx="3731609" cy="572052"/>
          </a:xfrm>
          <a:prstGeom prst="rect">
            <a:avLst/>
          </a:prstGeom>
        </p:spPr>
        <p:txBody>
          <a:bodyPr anchor="t" rtlCol="false" tIns="0" lIns="0" bIns="0" rIns="0">
            <a:spAutoFit/>
          </a:bodyPr>
          <a:lstStyle/>
          <a:p>
            <a:pPr algn="l">
              <a:lnSpc>
                <a:spcPts val="4485"/>
              </a:lnSpc>
            </a:pPr>
            <a:r>
              <a:rPr lang="en-US" sz="3750">
                <a:solidFill>
                  <a:srgbClr val="0D0D0D"/>
                </a:solidFill>
                <a:latin typeface="Stencil"/>
                <a:ea typeface="Stencil"/>
                <a:cs typeface="Stencil"/>
                <a:sym typeface="Stencil"/>
              </a:rPr>
              <a:t>Technologies</a:t>
            </a:r>
          </a:p>
        </p:txBody>
      </p:sp>
      <p:sp>
        <p:nvSpPr>
          <p:cNvPr name="TextBox 15" id="15"/>
          <p:cNvSpPr txBox="true"/>
          <p:nvPr/>
        </p:nvSpPr>
        <p:spPr>
          <a:xfrm rot="0">
            <a:off x="850411" y="5148224"/>
            <a:ext cx="6430766" cy="572052"/>
          </a:xfrm>
          <a:prstGeom prst="rect">
            <a:avLst/>
          </a:prstGeom>
        </p:spPr>
        <p:txBody>
          <a:bodyPr anchor="t" rtlCol="false" tIns="0" lIns="0" bIns="0" rIns="0">
            <a:spAutoFit/>
          </a:bodyPr>
          <a:lstStyle/>
          <a:p>
            <a:pPr algn="l">
              <a:lnSpc>
                <a:spcPts val="4485"/>
              </a:lnSpc>
            </a:pPr>
            <a:r>
              <a:rPr lang="en-US" sz="3750" spc="18">
                <a:solidFill>
                  <a:srgbClr val="0D0D0D"/>
                </a:solidFill>
                <a:latin typeface="Stencil"/>
                <a:ea typeface="Stencil"/>
                <a:cs typeface="Stencil"/>
                <a:sym typeface="Stencil"/>
              </a:rPr>
              <a:t>5.Portfolio design and</a:t>
            </a:r>
          </a:p>
        </p:txBody>
      </p:sp>
      <p:sp>
        <p:nvSpPr>
          <p:cNvPr name="TextBox 16" id="16"/>
          <p:cNvSpPr txBox="true"/>
          <p:nvPr/>
        </p:nvSpPr>
        <p:spPr>
          <a:xfrm rot="0">
            <a:off x="1350283" y="5718143"/>
            <a:ext cx="1989058" cy="572052"/>
          </a:xfrm>
          <a:prstGeom prst="rect">
            <a:avLst/>
          </a:prstGeom>
        </p:spPr>
        <p:txBody>
          <a:bodyPr anchor="t" rtlCol="false" tIns="0" lIns="0" bIns="0" rIns="0">
            <a:spAutoFit/>
          </a:bodyPr>
          <a:lstStyle/>
          <a:p>
            <a:pPr algn="l">
              <a:lnSpc>
                <a:spcPts val="4485"/>
              </a:lnSpc>
            </a:pPr>
            <a:r>
              <a:rPr lang="en-US" sz="3750">
                <a:solidFill>
                  <a:srgbClr val="0D0D0D"/>
                </a:solidFill>
                <a:latin typeface="Stencil"/>
                <a:ea typeface="Stencil"/>
                <a:cs typeface="Stencil"/>
                <a:sym typeface="Stencil"/>
              </a:rPr>
              <a:t>Layout</a:t>
            </a:r>
          </a:p>
        </p:txBody>
      </p:sp>
      <p:sp>
        <p:nvSpPr>
          <p:cNvPr name="TextBox 17" id="17"/>
          <p:cNvSpPr txBox="true"/>
          <p:nvPr/>
        </p:nvSpPr>
        <p:spPr>
          <a:xfrm rot="0">
            <a:off x="850411" y="6288053"/>
            <a:ext cx="4245273" cy="572052"/>
          </a:xfrm>
          <a:prstGeom prst="rect">
            <a:avLst/>
          </a:prstGeom>
        </p:spPr>
        <p:txBody>
          <a:bodyPr anchor="t" rtlCol="false" tIns="0" lIns="0" bIns="0" rIns="0">
            <a:spAutoFit/>
          </a:bodyPr>
          <a:lstStyle/>
          <a:p>
            <a:pPr algn="l">
              <a:lnSpc>
                <a:spcPts val="4485"/>
              </a:lnSpc>
            </a:pPr>
            <a:r>
              <a:rPr lang="en-US" sz="3750" spc="30">
                <a:solidFill>
                  <a:srgbClr val="0D0D0D"/>
                </a:solidFill>
                <a:latin typeface="Stencil"/>
                <a:ea typeface="Stencil"/>
                <a:cs typeface="Stencil"/>
                <a:sym typeface="Stencil"/>
              </a:rPr>
              <a:t>6.Features and</a:t>
            </a:r>
          </a:p>
        </p:txBody>
      </p:sp>
      <p:sp>
        <p:nvSpPr>
          <p:cNvPr name="TextBox 18" id="18"/>
          <p:cNvSpPr txBox="true"/>
          <p:nvPr/>
        </p:nvSpPr>
        <p:spPr>
          <a:xfrm rot="0">
            <a:off x="1350283" y="6857971"/>
            <a:ext cx="3971706" cy="572052"/>
          </a:xfrm>
          <a:prstGeom prst="rect">
            <a:avLst/>
          </a:prstGeom>
        </p:spPr>
        <p:txBody>
          <a:bodyPr anchor="t" rtlCol="false" tIns="0" lIns="0" bIns="0" rIns="0">
            <a:spAutoFit/>
          </a:bodyPr>
          <a:lstStyle/>
          <a:p>
            <a:pPr algn="l">
              <a:lnSpc>
                <a:spcPts val="4485"/>
              </a:lnSpc>
            </a:pPr>
            <a:r>
              <a:rPr lang="en-US" sz="3750">
                <a:solidFill>
                  <a:srgbClr val="0D0D0D"/>
                </a:solidFill>
                <a:latin typeface="Stencil"/>
                <a:ea typeface="Stencil"/>
                <a:cs typeface="Stencil"/>
                <a:sym typeface="Stencil"/>
              </a:rPr>
              <a:t>Functionality</a:t>
            </a:r>
          </a:p>
        </p:txBody>
      </p:sp>
      <p:sp>
        <p:nvSpPr>
          <p:cNvPr name="TextBox 19" id="19"/>
          <p:cNvSpPr txBox="true"/>
          <p:nvPr/>
        </p:nvSpPr>
        <p:spPr>
          <a:xfrm rot="0">
            <a:off x="850411" y="7427890"/>
            <a:ext cx="3884190" cy="572052"/>
          </a:xfrm>
          <a:prstGeom prst="rect">
            <a:avLst/>
          </a:prstGeom>
        </p:spPr>
        <p:txBody>
          <a:bodyPr anchor="t" rtlCol="false" tIns="0" lIns="0" bIns="0" rIns="0">
            <a:spAutoFit/>
          </a:bodyPr>
          <a:lstStyle/>
          <a:p>
            <a:pPr algn="l">
              <a:lnSpc>
                <a:spcPts val="4485"/>
              </a:lnSpc>
            </a:pPr>
            <a:r>
              <a:rPr lang="en-US" sz="3750" spc="30">
                <a:solidFill>
                  <a:srgbClr val="0D0D0D"/>
                </a:solidFill>
                <a:latin typeface="Stencil"/>
                <a:ea typeface="Stencil"/>
                <a:cs typeface="Stencil"/>
                <a:sym typeface="Stencil"/>
              </a:rPr>
              <a:t>7.Results and</a:t>
            </a:r>
          </a:p>
        </p:txBody>
      </p:sp>
      <p:sp>
        <p:nvSpPr>
          <p:cNvPr name="TextBox 20" id="20"/>
          <p:cNvSpPr txBox="true"/>
          <p:nvPr/>
        </p:nvSpPr>
        <p:spPr>
          <a:xfrm rot="0">
            <a:off x="1350283" y="7997809"/>
            <a:ext cx="3510972" cy="572052"/>
          </a:xfrm>
          <a:prstGeom prst="rect">
            <a:avLst/>
          </a:prstGeom>
        </p:spPr>
        <p:txBody>
          <a:bodyPr anchor="t" rtlCol="false" tIns="0" lIns="0" bIns="0" rIns="0">
            <a:spAutoFit/>
          </a:bodyPr>
          <a:lstStyle/>
          <a:p>
            <a:pPr algn="l">
              <a:lnSpc>
                <a:spcPts val="4485"/>
              </a:lnSpc>
            </a:pPr>
            <a:r>
              <a:rPr lang="en-US" sz="3750">
                <a:solidFill>
                  <a:srgbClr val="0D0D0D"/>
                </a:solidFill>
                <a:latin typeface="Stencil"/>
                <a:ea typeface="Stencil"/>
                <a:cs typeface="Stencil"/>
                <a:sym typeface="Stencil"/>
              </a:rPr>
              <a:t>Screenshots</a:t>
            </a:r>
          </a:p>
        </p:txBody>
      </p:sp>
      <p:sp>
        <p:nvSpPr>
          <p:cNvPr name="TextBox 21" id="21"/>
          <p:cNvSpPr txBox="true"/>
          <p:nvPr/>
        </p:nvSpPr>
        <p:spPr>
          <a:xfrm rot="0">
            <a:off x="850411" y="8567728"/>
            <a:ext cx="3730457" cy="1141962"/>
          </a:xfrm>
          <a:prstGeom prst="rect">
            <a:avLst/>
          </a:prstGeom>
        </p:spPr>
        <p:txBody>
          <a:bodyPr anchor="t" rtlCol="false" tIns="0" lIns="0" bIns="0" rIns="0">
            <a:spAutoFit/>
          </a:bodyPr>
          <a:lstStyle/>
          <a:p>
            <a:pPr algn="l">
              <a:lnSpc>
                <a:spcPts val="4485"/>
              </a:lnSpc>
            </a:pPr>
            <a:r>
              <a:rPr lang="en-US" sz="3750" spc="33">
                <a:solidFill>
                  <a:srgbClr val="0D0D0D"/>
                </a:solidFill>
                <a:latin typeface="Stencil"/>
                <a:ea typeface="Stencil"/>
                <a:cs typeface="Stencil"/>
                <a:sym typeface="Stencil"/>
              </a:rPr>
              <a:t>8.Conclusion 9.Github 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sp>
        <p:nvSpPr>
          <p:cNvPr name="Freeform 4" id="4"/>
          <p:cNvSpPr/>
          <p:nvPr/>
        </p:nvSpPr>
        <p:spPr>
          <a:xfrm flipH="false" flipV="false" rot="0">
            <a:off x="11104369" y="-63503"/>
            <a:ext cx="7247125" cy="10413997"/>
          </a:xfrm>
          <a:custGeom>
            <a:avLst/>
            <a:gdLst/>
            <a:ahLst/>
            <a:cxnLst/>
            <a:rect r="r" b="b" t="t" l="l"/>
            <a:pathLst>
              <a:path h="10413997" w="7247125">
                <a:moveTo>
                  <a:pt x="0" y="0"/>
                </a:moveTo>
                <a:lnTo>
                  <a:pt x="7247125" y="0"/>
                </a:lnTo>
                <a:lnTo>
                  <a:pt x="724712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4"/>
            <a:stretch>
              <a:fillRect l="-66666" t="0" r="-66666" b="0"/>
            </a:stretch>
          </a:blipFill>
        </p:spPr>
      </p:sp>
      <p:sp>
        <p:nvSpPr>
          <p:cNvPr name="Freeform 6" id="6"/>
          <p:cNvSpPr/>
          <p:nvPr/>
        </p:nvSpPr>
        <p:spPr>
          <a:xfrm flipH="false" flipV="false" rot="0">
            <a:off x="11667582" y="2692708"/>
            <a:ext cx="4803772" cy="4803772"/>
          </a:xfrm>
          <a:custGeom>
            <a:avLst/>
            <a:gdLst/>
            <a:ahLst/>
            <a:cxnLst/>
            <a:rect r="r" b="b" t="t" l="l"/>
            <a:pathLst>
              <a:path h="4803772" w="4803772">
                <a:moveTo>
                  <a:pt x="0" y="0"/>
                </a:moveTo>
                <a:lnTo>
                  <a:pt x="4803772" y="0"/>
                </a:lnTo>
                <a:lnTo>
                  <a:pt x="4803772" y="4803772"/>
                </a:lnTo>
                <a:lnTo>
                  <a:pt x="0" y="4803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191244" y="2221982"/>
            <a:ext cx="10481548" cy="6346136"/>
          </a:xfrm>
          <a:prstGeom prst="rect">
            <a:avLst/>
          </a:prstGeom>
        </p:spPr>
        <p:txBody>
          <a:bodyPr anchor="t" rtlCol="false" tIns="0" lIns="0" bIns="0" rIns="0">
            <a:spAutoFit/>
          </a:bodyPr>
          <a:lstStyle/>
          <a:p>
            <a:pPr algn="ctr">
              <a:lnSpc>
                <a:spcPts val="5550"/>
              </a:lnSpc>
            </a:pPr>
            <a:r>
              <a:rPr lang="en-US" b="true" sz="4699" spc="32">
                <a:solidFill>
                  <a:srgbClr val="000000"/>
                </a:solidFill>
                <a:latin typeface="Dynamo Medium"/>
                <a:ea typeface="Dynamo Medium"/>
                <a:cs typeface="Dynamo Medium"/>
                <a:sym typeface="Dynamo Medium"/>
              </a:rPr>
              <a:t>Traditional resumes and static portfolios fail to showcase a developer’s skills, creativity, and interactive capabilities effectively. There is a need for a modern, responsive, and visually engaging digital portfolio that highlights technical expertise, projects, and contact information while providing an interactive user experience</a:t>
            </a:r>
          </a:p>
        </p:txBody>
      </p:sp>
      <p:sp>
        <p:nvSpPr>
          <p:cNvPr name="TextBox 8" id="8"/>
          <p:cNvSpPr txBox="true"/>
          <p:nvPr/>
        </p:nvSpPr>
        <p:spPr>
          <a:xfrm rot="0">
            <a:off x="1251109" y="744360"/>
            <a:ext cx="4009882" cy="1096108"/>
          </a:xfrm>
          <a:prstGeom prst="rect">
            <a:avLst/>
          </a:prstGeom>
        </p:spPr>
        <p:txBody>
          <a:bodyPr anchor="t" rtlCol="false" tIns="0" lIns="0" bIns="0" rIns="0">
            <a:spAutoFit/>
          </a:bodyPr>
          <a:lstStyle/>
          <a:p>
            <a:pPr algn="l">
              <a:lnSpc>
                <a:spcPts val="8925"/>
              </a:lnSpc>
            </a:pPr>
            <a:r>
              <a:rPr lang="en-US" sz="6375" spc="25">
                <a:solidFill>
                  <a:srgbClr val="000000"/>
                </a:solidFill>
                <a:latin typeface="Stencil"/>
                <a:ea typeface="Stencil"/>
                <a:cs typeface="Stencil"/>
                <a:sym typeface="Stencil"/>
              </a:rPr>
              <a:t>PROBLEM</a:t>
            </a:r>
          </a:p>
        </p:txBody>
      </p:sp>
      <p:sp>
        <p:nvSpPr>
          <p:cNvPr name="TextBox 9" id="9"/>
          <p:cNvSpPr txBox="true"/>
          <p:nvPr/>
        </p:nvSpPr>
        <p:spPr>
          <a:xfrm rot="0">
            <a:off x="6240123" y="744360"/>
            <a:ext cx="4998387" cy="1096108"/>
          </a:xfrm>
          <a:prstGeom prst="rect">
            <a:avLst/>
          </a:prstGeom>
        </p:spPr>
        <p:txBody>
          <a:bodyPr anchor="t" rtlCol="false" tIns="0" lIns="0" bIns="0" rIns="0">
            <a:spAutoFit/>
          </a:bodyPr>
          <a:lstStyle/>
          <a:p>
            <a:pPr algn="l">
              <a:lnSpc>
                <a:spcPts val="8925"/>
              </a:lnSpc>
            </a:pPr>
            <a:r>
              <a:rPr lang="en-US" sz="6375" spc="25">
                <a:solidFill>
                  <a:srgbClr val="000000"/>
                </a:solidFill>
                <a:latin typeface="Stencil"/>
                <a:ea typeface="Stencil"/>
                <a:cs typeface="Stencil"/>
                <a:sym typeface="Stencil"/>
              </a:rPr>
              <a:t>STATEMENT</a:t>
            </a:r>
          </a:p>
        </p:txBody>
      </p:sp>
      <p:sp>
        <p:nvSpPr>
          <p:cNvPr name="TextBox 10" id="10"/>
          <p:cNvSpPr txBox="true"/>
          <p:nvPr/>
        </p:nvSpPr>
        <p:spPr>
          <a:xfrm rot="0">
            <a:off x="17030128" y="9677971"/>
            <a:ext cx="112090" cy="297047"/>
          </a:xfrm>
          <a:prstGeom prst="rect">
            <a:avLst/>
          </a:prstGeom>
        </p:spPr>
        <p:txBody>
          <a:bodyPr anchor="t" rtlCol="false" tIns="0" lIns="0" bIns="0" rIns="0">
            <a:spAutoFit/>
          </a:bodyPr>
          <a:lstStyle/>
          <a:p>
            <a:pPr algn="l">
              <a:lnSpc>
                <a:spcPts val="2310"/>
              </a:lnSpc>
            </a:pPr>
            <a:r>
              <a:rPr lang="en-US" sz="1650">
                <a:solidFill>
                  <a:srgbClr val="2D936B"/>
                </a:solidFill>
                <a:latin typeface="Trebuchet MS"/>
                <a:ea typeface="Trebuchet MS"/>
                <a:cs typeface="Trebuchet MS"/>
                <a:sym typeface="Trebuchet M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sp>
        <p:nvSpPr>
          <p:cNvPr name="Freeform 4" id="4"/>
          <p:cNvSpPr/>
          <p:nvPr/>
        </p:nvSpPr>
        <p:spPr>
          <a:xfrm flipH="false" flipV="false" rot="0">
            <a:off x="11104369" y="-63503"/>
            <a:ext cx="7247125" cy="10413997"/>
          </a:xfrm>
          <a:custGeom>
            <a:avLst/>
            <a:gdLst/>
            <a:ahLst/>
            <a:cxnLst/>
            <a:rect r="r" b="b" t="t" l="l"/>
            <a:pathLst>
              <a:path h="10413997" w="7247125">
                <a:moveTo>
                  <a:pt x="0" y="0"/>
                </a:moveTo>
                <a:lnTo>
                  <a:pt x="7247125" y="0"/>
                </a:lnTo>
                <a:lnTo>
                  <a:pt x="724712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4"/>
            <a:stretch>
              <a:fillRect l="-66666" t="0" r="-66666" b="0"/>
            </a:stretch>
          </a:blipFill>
        </p:spPr>
      </p:sp>
      <p:sp>
        <p:nvSpPr>
          <p:cNvPr name="Freeform 6" id="6"/>
          <p:cNvSpPr/>
          <p:nvPr/>
        </p:nvSpPr>
        <p:spPr>
          <a:xfrm flipH="false" flipV="false" rot="0">
            <a:off x="11814677" y="3686966"/>
            <a:ext cx="6330763" cy="6663528"/>
          </a:xfrm>
          <a:custGeom>
            <a:avLst/>
            <a:gdLst/>
            <a:ahLst/>
            <a:cxnLst/>
            <a:rect r="r" b="b" t="t" l="l"/>
            <a:pathLst>
              <a:path h="6663528" w="6330763">
                <a:moveTo>
                  <a:pt x="0" y="0"/>
                </a:moveTo>
                <a:lnTo>
                  <a:pt x="6330762" y="0"/>
                </a:lnTo>
                <a:lnTo>
                  <a:pt x="6330762" y="6663528"/>
                </a:lnTo>
                <a:lnTo>
                  <a:pt x="0" y="66635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716947" y="2503056"/>
            <a:ext cx="11160928" cy="5282232"/>
          </a:xfrm>
          <a:prstGeom prst="rect">
            <a:avLst/>
          </a:prstGeom>
        </p:spPr>
        <p:txBody>
          <a:bodyPr anchor="t" rtlCol="false" tIns="0" lIns="0" bIns="0" rIns="0">
            <a:spAutoFit/>
          </a:bodyPr>
          <a:lstStyle/>
          <a:p>
            <a:pPr algn="ctr">
              <a:lnSpc>
                <a:spcPts val="5197"/>
              </a:lnSpc>
            </a:pPr>
            <a:r>
              <a:rPr lang="en-US" b="true" sz="4401" spc="39">
                <a:solidFill>
                  <a:srgbClr val="000000"/>
                </a:solidFill>
                <a:latin typeface="Dynamo Medium"/>
                <a:ea typeface="Dynamo Medium"/>
                <a:cs typeface="Dynamo Medium"/>
                <a:sym typeface="Dynamo Medium"/>
              </a:rPr>
              <a:t>This is a personal portfolio website designed to present Zachariah Roy’s profile, skills, and projects. It provides a responsive, visually appealing neon-themed design, includes sections like About, Skills, Projects, Instagram, and Contact, and demonstrates frontend development capabilities with HTML, CSS, and JavaScript.</a:t>
            </a:r>
          </a:p>
        </p:txBody>
      </p:sp>
      <p:sp>
        <p:nvSpPr>
          <p:cNvPr name="TextBox 8" id="8"/>
          <p:cNvSpPr txBox="true"/>
          <p:nvPr/>
        </p:nvSpPr>
        <p:spPr>
          <a:xfrm rot="0">
            <a:off x="1382716" y="1140819"/>
            <a:ext cx="8467877" cy="1096108"/>
          </a:xfrm>
          <a:prstGeom prst="rect">
            <a:avLst/>
          </a:prstGeom>
        </p:spPr>
        <p:txBody>
          <a:bodyPr anchor="t" rtlCol="false" tIns="0" lIns="0" bIns="0" rIns="0">
            <a:spAutoFit/>
          </a:bodyPr>
          <a:lstStyle/>
          <a:p>
            <a:pPr algn="l">
              <a:lnSpc>
                <a:spcPts val="8925"/>
              </a:lnSpc>
            </a:pPr>
            <a:r>
              <a:rPr lang="en-US" sz="6375" spc="6">
                <a:solidFill>
                  <a:srgbClr val="000000"/>
                </a:solidFill>
                <a:latin typeface="Stencil"/>
                <a:ea typeface="Stencil"/>
                <a:cs typeface="Stencil"/>
                <a:sym typeface="Stencil"/>
              </a:rPr>
              <a:t>PROJECT</a:t>
            </a:r>
            <a:r>
              <a:rPr lang="en-US" sz="6375" spc="6">
                <a:solidFill>
                  <a:srgbClr val="000000"/>
                </a:solidFill>
                <a:latin typeface="Stencil"/>
                <a:ea typeface="Stencil"/>
                <a:cs typeface="Stencil"/>
                <a:sym typeface="Stencil"/>
              </a:rPr>
              <a:t> </a:t>
            </a:r>
            <a:r>
              <a:rPr lang="en-US" sz="6375" spc="6">
                <a:solidFill>
                  <a:srgbClr val="000000"/>
                </a:solidFill>
                <a:latin typeface="Stencil"/>
                <a:ea typeface="Stencil"/>
                <a:cs typeface="Stencil"/>
                <a:sym typeface="Stencil"/>
              </a:rPr>
              <a:t>OVERVIEW</a:t>
            </a:r>
          </a:p>
        </p:txBody>
      </p:sp>
      <p:sp>
        <p:nvSpPr>
          <p:cNvPr name="TextBox 9" id="9"/>
          <p:cNvSpPr txBox="true"/>
          <p:nvPr/>
        </p:nvSpPr>
        <p:spPr>
          <a:xfrm rot="0">
            <a:off x="17030128" y="9677971"/>
            <a:ext cx="112090" cy="297047"/>
          </a:xfrm>
          <a:prstGeom prst="rect">
            <a:avLst/>
          </a:prstGeom>
        </p:spPr>
        <p:txBody>
          <a:bodyPr anchor="t" rtlCol="false" tIns="0" lIns="0" bIns="0" rIns="0">
            <a:spAutoFit/>
          </a:bodyPr>
          <a:lstStyle/>
          <a:p>
            <a:pPr algn="l">
              <a:lnSpc>
                <a:spcPts val="2310"/>
              </a:lnSpc>
            </a:pPr>
            <a:r>
              <a:rPr lang="en-US" sz="1650">
                <a:solidFill>
                  <a:srgbClr val="2D936B"/>
                </a:solidFill>
                <a:latin typeface="Trebuchet MS"/>
                <a:ea typeface="Trebuchet MS"/>
                <a:cs typeface="Trebuchet MS"/>
                <a:sym typeface="Trebuchet M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sp>
        <p:nvSpPr>
          <p:cNvPr name="Freeform 4" id="4"/>
          <p:cNvSpPr/>
          <p:nvPr/>
        </p:nvSpPr>
        <p:spPr>
          <a:xfrm flipH="false" flipV="false" rot="0">
            <a:off x="11104369" y="-63503"/>
            <a:ext cx="7247125" cy="10413997"/>
          </a:xfrm>
          <a:custGeom>
            <a:avLst/>
            <a:gdLst/>
            <a:ahLst/>
            <a:cxnLst/>
            <a:rect r="r" b="b" t="t" l="l"/>
            <a:pathLst>
              <a:path h="10413997" w="7247125">
                <a:moveTo>
                  <a:pt x="0" y="0"/>
                </a:moveTo>
                <a:lnTo>
                  <a:pt x="7247125" y="0"/>
                </a:lnTo>
                <a:lnTo>
                  <a:pt x="724712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256960" y="2065239"/>
            <a:ext cx="4772025" cy="8221761"/>
          </a:xfrm>
          <a:custGeom>
            <a:avLst/>
            <a:gdLst/>
            <a:ahLst/>
            <a:cxnLst/>
            <a:rect r="r" b="b" t="t" l="l"/>
            <a:pathLst>
              <a:path h="8221761" w="4772025">
                <a:moveTo>
                  <a:pt x="0" y="0"/>
                </a:moveTo>
                <a:lnTo>
                  <a:pt x="4772026" y="0"/>
                </a:lnTo>
                <a:lnTo>
                  <a:pt x="4772026" y="8221761"/>
                </a:lnTo>
                <a:lnTo>
                  <a:pt x="0" y="8221761"/>
                </a:lnTo>
                <a:lnTo>
                  <a:pt x="0" y="0"/>
                </a:lnTo>
                <a:close/>
              </a:path>
            </a:pathLst>
          </a:custGeom>
          <a:blipFill>
            <a:blip r:embed="rId4"/>
            <a:stretch>
              <a:fillRect l="0" t="0" r="0" b="-95"/>
            </a:stretch>
          </a:blipFill>
        </p:spPr>
      </p:sp>
      <p:sp>
        <p:nvSpPr>
          <p:cNvPr name="TextBox 6" id="6"/>
          <p:cNvSpPr txBox="true"/>
          <p:nvPr/>
        </p:nvSpPr>
        <p:spPr>
          <a:xfrm rot="0">
            <a:off x="1049179" y="1241317"/>
            <a:ext cx="8316344" cy="827322"/>
          </a:xfrm>
          <a:prstGeom prst="rect">
            <a:avLst/>
          </a:prstGeom>
        </p:spPr>
        <p:txBody>
          <a:bodyPr anchor="t" rtlCol="false" tIns="0" lIns="0" bIns="0" rIns="0">
            <a:spAutoFit/>
          </a:bodyPr>
          <a:lstStyle/>
          <a:p>
            <a:pPr algn="l">
              <a:lnSpc>
                <a:spcPts val="6719"/>
              </a:lnSpc>
            </a:pPr>
            <a:r>
              <a:rPr lang="en-US" sz="4800">
                <a:solidFill>
                  <a:srgbClr val="000000"/>
                </a:solidFill>
                <a:latin typeface="Stencil"/>
                <a:ea typeface="Stencil"/>
                <a:cs typeface="Stencil"/>
                <a:sym typeface="Stencil"/>
              </a:rPr>
              <a:t>WHO ARE THE END USERS?</a:t>
            </a:r>
          </a:p>
        </p:txBody>
      </p:sp>
      <p:sp>
        <p:nvSpPr>
          <p:cNvPr name="TextBox 7" id="7"/>
          <p:cNvSpPr txBox="true"/>
          <p:nvPr/>
        </p:nvSpPr>
        <p:spPr>
          <a:xfrm rot="0">
            <a:off x="17030128" y="9677971"/>
            <a:ext cx="112090" cy="297047"/>
          </a:xfrm>
          <a:prstGeom prst="rect">
            <a:avLst/>
          </a:prstGeom>
        </p:spPr>
        <p:txBody>
          <a:bodyPr anchor="t" rtlCol="false" tIns="0" lIns="0" bIns="0" rIns="0">
            <a:spAutoFit/>
          </a:bodyPr>
          <a:lstStyle/>
          <a:p>
            <a:pPr algn="l">
              <a:lnSpc>
                <a:spcPts val="2310"/>
              </a:lnSpc>
            </a:pPr>
            <a:r>
              <a:rPr lang="en-US" sz="1650">
                <a:solidFill>
                  <a:srgbClr val="2D936B"/>
                </a:solidFill>
                <a:latin typeface="Trebuchet MS"/>
                <a:ea typeface="Trebuchet MS"/>
                <a:cs typeface="Trebuchet MS"/>
                <a:sym typeface="Trebuchet MS"/>
              </a:rPr>
              <a:t>6</a:t>
            </a:r>
          </a:p>
        </p:txBody>
      </p:sp>
      <p:sp>
        <p:nvSpPr>
          <p:cNvPr name="TextBox 8" id="8"/>
          <p:cNvSpPr txBox="true"/>
          <p:nvPr/>
        </p:nvSpPr>
        <p:spPr>
          <a:xfrm rot="0">
            <a:off x="1182148" y="2677792"/>
            <a:ext cx="8986342" cy="4691024"/>
          </a:xfrm>
          <a:prstGeom prst="rect">
            <a:avLst/>
          </a:prstGeom>
        </p:spPr>
        <p:txBody>
          <a:bodyPr anchor="t" rtlCol="false" tIns="0" lIns="0" bIns="0" rIns="0">
            <a:spAutoFit/>
          </a:bodyPr>
          <a:lstStyle/>
          <a:p>
            <a:pPr algn="ctr">
              <a:lnSpc>
                <a:spcPts val="6149"/>
              </a:lnSpc>
            </a:pPr>
            <a:r>
              <a:rPr lang="en-US" b="true" sz="5159" spc="41">
                <a:solidFill>
                  <a:srgbClr val="000000"/>
                </a:solidFill>
                <a:latin typeface="Dynamo Medium"/>
                <a:ea typeface="Dynamo Medium"/>
                <a:cs typeface="Dynamo Medium"/>
                <a:sym typeface="Dynamo Medium"/>
              </a:rPr>
              <a:t>Recruiters and hiring managers Potential clients Collaborators and peers in the tech/design field General audience interested in Zachariah’s work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sp>
        <p:nvSpPr>
          <p:cNvPr name="Freeform 4" id="4"/>
          <p:cNvSpPr/>
          <p:nvPr/>
        </p:nvSpPr>
        <p:spPr>
          <a:xfrm flipH="false" flipV="false" rot="0">
            <a:off x="11104369" y="-63503"/>
            <a:ext cx="7247125" cy="10413997"/>
          </a:xfrm>
          <a:custGeom>
            <a:avLst/>
            <a:gdLst/>
            <a:ahLst/>
            <a:cxnLst/>
            <a:rect r="r" b="b" t="t" l="l"/>
            <a:pathLst>
              <a:path h="10413997" w="7247125">
                <a:moveTo>
                  <a:pt x="0" y="0"/>
                </a:moveTo>
                <a:lnTo>
                  <a:pt x="7247125" y="0"/>
                </a:lnTo>
                <a:lnTo>
                  <a:pt x="724712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4"/>
            <a:stretch>
              <a:fillRect l="-66666" t="0" r="-66666" b="0"/>
            </a:stretch>
          </a:blipFill>
        </p:spPr>
      </p:sp>
      <p:sp>
        <p:nvSpPr>
          <p:cNvPr name="Freeform 6" id="6"/>
          <p:cNvSpPr/>
          <p:nvPr/>
        </p:nvSpPr>
        <p:spPr>
          <a:xfrm flipH="false" flipV="false" rot="0">
            <a:off x="10063953" y="3672678"/>
            <a:ext cx="6677444" cy="6092028"/>
          </a:xfrm>
          <a:custGeom>
            <a:avLst/>
            <a:gdLst/>
            <a:ahLst/>
            <a:cxnLst/>
            <a:rect r="r" b="b" t="t" l="l"/>
            <a:pathLst>
              <a:path h="6092028" w="6677444">
                <a:moveTo>
                  <a:pt x="0" y="0"/>
                </a:moveTo>
                <a:lnTo>
                  <a:pt x="6677444" y="0"/>
                </a:lnTo>
                <a:lnTo>
                  <a:pt x="6677444" y="6092028"/>
                </a:lnTo>
                <a:lnTo>
                  <a:pt x="0" y="6092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71512" y="1198016"/>
            <a:ext cx="8701288" cy="928354"/>
          </a:xfrm>
          <a:prstGeom prst="rect">
            <a:avLst/>
          </a:prstGeom>
        </p:spPr>
        <p:txBody>
          <a:bodyPr anchor="t" rtlCol="false" tIns="0" lIns="0" bIns="0" rIns="0">
            <a:spAutoFit/>
          </a:bodyPr>
          <a:lstStyle/>
          <a:p>
            <a:pPr algn="l">
              <a:lnSpc>
                <a:spcPts val="7559"/>
              </a:lnSpc>
            </a:pPr>
            <a:r>
              <a:rPr lang="en-US" sz="5400" spc="16">
                <a:solidFill>
                  <a:srgbClr val="000000"/>
                </a:solidFill>
                <a:latin typeface="Stencil"/>
                <a:ea typeface="Stencil"/>
                <a:cs typeface="Stencil"/>
                <a:sym typeface="Stencil"/>
              </a:rPr>
              <a:t>TOOLS AND TECHNIQUES</a:t>
            </a:r>
          </a:p>
        </p:txBody>
      </p:sp>
      <p:sp>
        <p:nvSpPr>
          <p:cNvPr name="TextBox 8" id="8"/>
          <p:cNvSpPr txBox="true"/>
          <p:nvPr/>
        </p:nvSpPr>
        <p:spPr>
          <a:xfrm rot="0">
            <a:off x="17030128" y="9677971"/>
            <a:ext cx="112090" cy="297047"/>
          </a:xfrm>
          <a:prstGeom prst="rect">
            <a:avLst/>
          </a:prstGeom>
        </p:spPr>
        <p:txBody>
          <a:bodyPr anchor="t" rtlCol="false" tIns="0" lIns="0" bIns="0" rIns="0">
            <a:spAutoFit/>
          </a:bodyPr>
          <a:lstStyle/>
          <a:p>
            <a:pPr algn="l">
              <a:lnSpc>
                <a:spcPts val="2310"/>
              </a:lnSpc>
            </a:pPr>
            <a:r>
              <a:rPr lang="en-US" sz="1650">
                <a:solidFill>
                  <a:srgbClr val="2D936B"/>
                </a:solidFill>
                <a:latin typeface="Trebuchet MS"/>
                <a:ea typeface="Trebuchet MS"/>
                <a:cs typeface="Trebuchet MS"/>
                <a:sym typeface="Trebuchet MS"/>
              </a:rPr>
              <a:t>7</a:t>
            </a:r>
          </a:p>
        </p:txBody>
      </p:sp>
      <p:sp>
        <p:nvSpPr>
          <p:cNvPr name="TextBox 9" id="9"/>
          <p:cNvSpPr txBox="true"/>
          <p:nvPr/>
        </p:nvSpPr>
        <p:spPr>
          <a:xfrm rot="0">
            <a:off x="840600" y="2439352"/>
            <a:ext cx="7918056" cy="6350784"/>
          </a:xfrm>
          <a:prstGeom prst="rect">
            <a:avLst/>
          </a:prstGeom>
        </p:spPr>
        <p:txBody>
          <a:bodyPr anchor="t" rtlCol="false" tIns="0" lIns="0" bIns="0" rIns="0">
            <a:spAutoFit/>
          </a:bodyPr>
          <a:lstStyle/>
          <a:p>
            <a:pPr algn="ctr">
              <a:lnSpc>
                <a:spcPts val="5548"/>
              </a:lnSpc>
            </a:pPr>
            <a:r>
              <a:rPr lang="en-US" b="true" sz="4674" spc="42">
                <a:solidFill>
                  <a:srgbClr val="000000"/>
                </a:solidFill>
                <a:latin typeface="Dynamo Medium"/>
                <a:ea typeface="Dynamo Medium"/>
                <a:cs typeface="Dynamo Medium"/>
                <a:sym typeface="Dynamo Medium"/>
              </a:rPr>
              <a:t>HTML5 – for content structure CSS3 – for styling and responsive design JavaScript (ES6+) – for interactivity Font Awesome – for icons Responsive Web Design principles – for mobile-friendly layouts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sp>
        <p:nvSpPr>
          <p:cNvPr name="Freeform 4" id="4"/>
          <p:cNvSpPr/>
          <p:nvPr/>
        </p:nvSpPr>
        <p:spPr>
          <a:xfrm flipH="false" flipV="false" rot="0">
            <a:off x="11104369" y="-63503"/>
            <a:ext cx="7247125" cy="10413997"/>
          </a:xfrm>
          <a:custGeom>
            <a:avLst/>
            <a:gdLst/>
            <a:ahLst/>
            <a:cxnLst/>
            <a:rect r="r" b="b" t="t" l="l"/>
            <a:pathLst>
              <a:path h="10413997" w="7247125">
                <a:moveTo>
                  <a:pt x="0" y="0"/>
                </a:moveTo>
                <a:lnTo>
                  <a:pt x="7247125" y="0"/>
                </a:lnTo>
                <a:lnTo>
                  <a:pt x="724712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00312" y="9701212"/>
            <a:ext cx="114300" cy="266548"/>
          </a:xfrm>
          <a:custGeom>
            <a:avLst/>
            <a:gdLst/>
            <a:ahLst/>
            <a:cxnLst/>
            <a:rect r="r" b="b" t="t" l="l"/>
            <a:pathLst>
              <a:path h="266548" w="114300">
                <a:moveTo>
                  <a:pt x="0" y="0"/>
                </a:moveTo>
                <a:lnTo>
                  <a:pt x="114300" y="0"/>
                </a:lnTo>
                <a:lnTo>
                  <a:pt x="114300" y="266548"/>
                </a:lnTo>
                <a:lnTo>
                  <a:pt x="0" y="266548"/>
                </a:lnTo>
                <a:lnTo>
                  <a:pt x="0" y="0"/>
                </a:lnTo>
                <a:close/>
              </a:path>
            </a:pathLst>
          </a:custGeom>
          <a:blipFill>
            <a:blip r:embed="rId4"/>
            <a:stretch>
              <a:fillRect l="0" t="0" r="0" b="0"/>
            </a:stretch>
          </a:blipFill>
        </p:spPr>
      </p:sp>
      <p:sp>
        <p:nvSpPr>
          <p:cNvPr name="Freeform 6" id="6"/>
          <p:cNvSpPr/>
          <p:nvPr/>
        </p:nvSpPr>
        <p:spPr>
          <a:xfrm flipH="false" flipV="false" rot="0">
            <a:off x="14058995" y="3292964"/>
            <a:ext cx="3952875" cy="4362450"/>
          </a:xfrm>
          <a:custGeom>
            <a:avLst/>
            <a:gdLst/>
            <a:ahLst/>
            <a:cxnLst/>
            <a:rect r="r" b="b" t="t" l="l"/>
            <a:pathLst>
              <a:path h="4362450" w="3952875">
                <a:moveTo>
                  <a:pt x="0" y="0"/>
                </a:moveTo>
                <a:lnTo>
                  <a:pt x="3952875" y="0"/>
                </a:lnTo>
                <a:lnTo>
                  <a:pt x="3952875" y="4362450"/>
                </a:lnTo>
                <a:lnTo>
                  <a:pt x="0" y="4362450"/>
                </a:lnTo>
                <a:lnTo>
                  <a:pt x="0" y="0"/>
                </a:lnTo>
                <a:close/>
              </a:path>
            </a:pathLst>
          </a:custGeom>
          <a:blipFill>
            <a:blip r:embed="rId5"/>
            <a:stretch>
              <a:fillRect l="0" t="0" r="0" b="0"/>
            </a:stretch>
          </a:blipFill>
        </p:spPr>
      </p:sp>
      <p:sp>
        <p:nvSpPr>
          <p:cNvPr name="TextBox 7" id="7"/>
          <p:cNvSpPr txBox="true"/>
          <p:nvPr/>
        </p:nvSpPr>
        <p:spPr>
          <a:xfrm rot="0">
            <a:off x="4506630" y="456590"/>
            <a:ext cx="239468" cy="905561"/>
          </a:xfrm>
          <a:prstGeom prst="rect">
            <a:avLst/>
          </a:prstGeom>
        </p:spPr>
        <p:txBody>
          <a:bodyPr anchor="t" rtlCol="false" tIns="0" lIns="0" bIns="0" rIns="0">
            <a:spAutoFit/>
          </a:bodyPr>
          <a:lstStyle/>
          <a:p>
            <a:pPr algn="l">
              <a:lnSpc>
                <a:spcPts val="7116"/>
              </a:lnSpc>
            </a:pPr>
            <a:r>
              <a:rPr lang="en-US" sz="6000">
                <a:solidFill>
                  <a:srgbClr val="000000"/>
                </a:solidFill>
                <a:latin typeface="Stencil"/>
                <a:ea typeface="Stencil"/>
                <a:cs typeface="Stencil"/>
                <a:sym typeface="Stencil"/>
              </a:rPr>
              <a:t> </a:t>
            </a:r>
          </a:p>
        </p:txBody>
      </p:sp>
      <p:sp>
        <p:nvSpPr>
          <p:cNvPr name="TextBox 8" id="8"/>
          <p:cNvSpPr txBox="true"/>
          <p:nvPr/>
        </p:nvSpPr>
        <p:spPr>
          <a:xfrm rot="0">
            <a:off x="863422" y="1302058"/>
            <a:ext cx="12956972" cy="8219923"/>
          </a:xfrm>
          <a:prstGeom prst="rect">
            <a:avLst/>
          </a:prstGeom>
        </p:spPr>
        <p:txBody>
          <a:bodyPr anchor="t" rtlCol="false" tIns="0" lIns="0" bIns="0" rIns="0">
            <a:spAutoFit/>
          </a:bodyPr>
          <a:lstStyle/>
          <a:p>
            <a:pPr algn="ctr">
              <a:lnSpc>
                <a:spcPts val="5371"/>
              </a:lnSpc>
            </a:pPr>
            <a:r>
              <a:rPr lang="en-US" b="true" sz="4528" spc="40">
                <a:solidFill>
                  <a:srgbClr val="000000"/>
                </a:solidFill>
                <a:latin typeface="Dynamo Medium"/>
                <a:ea typeface="Dynamo Medium"/>
                <a:cs typeface="Dynamo Medium"/>
                <a:sym typeface="Dynamo Medium"/>
              </a:rPr>
              <a:t>Theme: Neon modern aesthetic with glowing effects Sections: Header &amp; Navigation (sticky menu with links) Hero Section (intro with CTA button) About Section (personal introduction with image) Skills Section (grid of skills with hover animations) Projects Section (cards with images, descriptions, and links) Instagram Section (social profile highlight) Contact Section (form + contact info) Footer (social media links) Layout: Grid and flexbox-based, fully responsive</a:t>
            </a:r>
          </a:p>
        </p:txBody>
      </p:sp>
      <p:sp>
        <p:nvSpPr>
          <p:cNvPr name="TextBox 9" id="9"/>
          <p:cNvSpPr txBox="true"/>
          <p:nvPr/>
        </p:nvSpPr>
        <p:spPr>
          <a:xfrm rot="0">
            <a:off x="16915828" y="9677971"/>
            <a:ext cx="112090" cy="297047"/>
          </a:xfrm>
          <a:prstGeom prst="rect">
            <a:avLst/>
          </a:prstGeom>
        </p:spPr>
        <p:txBody>
          <a:bodyPr anchor="t" rtlCol="false" tIns="0" lIns="0" bIns="0" rIns="0">
            <a:spAutoFit/>
          </a:bodyPr>
          <a:lstStyle/>
          <a:p>
            <a:pPr algn="l">
              <a:lnSpc>
                <a:spcPts val="2310"/>
              </a:lnSpc>
            </a:pPr>
            <a:r>
              <a:rPr lang="en-US" sz="1650">
                <a:solidFill>
                  <a:srgbClr val="2D936B"/>
                </a:solidFill>
                <a:latin typeface="Trebuchet MS"/>
                <a:ea typeface="Trebuchet MS"/>
                <a:cs typeface="Trebuchet MS"/>
                <a:sym typeface="Trebuchet MS"/>
              </a:rPr>
              <a:t>8</a:t>
            </a:r>
          </a:p>
        </p:txBody>
      </p:sp>
      <p:sp>
        <p:nvSpPr>
          <p:cNvPr name="TextBox 10" id="10"/>
          <p:cNvSpPr txBox="true"/>
          <p:nvPr/>
        </p:nvSpPr>
        <p:spPr>
          <a:xfrm rot="0">
            <a:off x="619077" y="332765"/>
            <a:ext cx="12402064" cy="1029386"/>
          </a:xfrm>
          <a:prstGeom prst="rect">
            <a:avLst/>
          </a:prstGeom>
        </p:spPr>
        <p:txBody>
          <a:bodyPr anchor="t" rtlCol="false" tIns="0" lIns="0" bIns="0" rIns="0">
            <a:spAutoFit/>
          </a:bodyPr>
          <a:lstStyle/>
          <a:p>
            <a:pPr algn="l">
              <a:lnSpc>
                <a:spcPts val="8400"/>
              </a:lnSpc>
            </a:pPr>
            <a:r>
              <a:rPr lang="en-US" sz="6000" spc="24">
                <a:solidFill>
                  <a:srgbClr val="000000"/>
                </a:solidFill>
                <a:latin typeface="Stencil"/>
                <a:ea typeface="Stencil"/>
                <a:cs typeface="Stencil"/>
                <a:sym typeface="Stencil"/>
              </a:rPr>
              <a:t>POTFOLIO</a:t>
            </a:r>
            <a:r>
              <a:rPr lang="en-US" sz="6000" spc="24">
                <a:solidFill>
                  <a:srgbClr val="000000"/>
                </a:solidFill>
                <a:latin typeface="Stencil"/>
                <a:ea typeface="Stencil"/>
                <a:cs typeface="Stencil"/>
                <a:sym typeface="Stencil"/>
              </a:rPr>
              <a:t> </a:t>
            </a:r>
            <a:r>
              <a:rPr lang="en-US" sz="6000" spc="24">
                <a:solidFill>
                  <a:srgbClr val="000000"/>
                </a:solidFill>
                <a:latin typeface="Stencil"/>
                <a:ea typeface="Stencil"/>
                <a:cs typeface="Stencil"/>
                <a:sym typeface="Stencil"/>
              </a:rPr>
              <a:t>DESIGN</a:t>
            </a:r>
            <a:r>
              <a:rPr lang="en-US" sz="6000" spc="24">
                <a:solidFill>
                  <a:srgbClr val="000000"/>
                </a:solidFill>
                <a:latin typeface="Stencil"/>
                <a:ea typeface="Stencil"/>
                <a:cs typeface="Stencil"/>
                <a:sym typeface="Stencil"/>
              </a:rPr>
              <a:t> </a:t>
            </a:r>
            <a:r>
              <a:rPr lang="en-US" sz="6000" spc="24">
                <a:solidFill>
                  <a:srgbClr val="000000"/>
                </a:solidFill>
                <a:latin typeface="Stencil"/>
                <a:ea typeface="Stencil"/>
                <a:cs typeface="Stencil"/>
                <a:sym typeface="Stencil"/>
              </a:rPr>
              <a:t>AND</a:t>
            </a:r>
            <a:r>
              <a:rPr lang="en-US" sz="6000" spc="24">
                <a:solidFill>
                  <a:srgbClr val="000000"/>
                </a:solidFill>
                <a:latin typeface="Stencil"/>
                <a:ea typeface="Stencil"/>
                <a:cs typeface="Stencil"/>
                <a:sym typeface="Stencil"/>
              </a:rPr>
              <a:t> </a:t>
            </a:r>
            <a:r>
              <a:rPr lang="en-US" sz="6000" spc="24">
                <a:solidFill>
                  <a:srgbClr val="000000"/>
                </a:solidFill>
                <a:latin typeface="Stencil"/>
                <a:ea typeface="Stencil"/>
                <a:cs typeface="Stencil"/>
                <a:sym typeface="Stencil"/>
              </a:rPr>
              <a:t>LAYOUT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15038"/>
            <a:ext cx="671512" cy="4271962"/>
            <a:chOff x="0" y="0"/>
            <a:chExt cx="671512" cy="4271962"/>
          </a:xfrm>
        </p:grpSpPr>
        <p:sp>
          <p:nvSpPr>
            <p:cNvPr name="Freeform 3" id="3"/>
            <p:cNvSpPr/>
            <p:nvPr/>
          </p:nvSpPr>
          <p:spPr>
            <a:xfrm flipH="false" flipV="false" rot="0">
              <a:off x="0" y="0"/>
              <a:ext cx="671449" cy="4271899"/>
            </a:xfrm>
            <a:custGeom>
              <a:avLst/>
              <a:gdLst/>
              <a:ahLst/>
              <a:cxnLst/>
              <a:rect r="r" b="b" t="t" l="l"/>
              <a:pathLst>
                <a:path h="4271899" w="671449">
                  <a:moveTo>
                    <a:pt x="0" y="0"/>
                  </a:moveTo>
                  <a:lnTo>
                    <a:pt x="0" y="4271899"/>
                  </a:lnTo>
                  <a:lnTo>
                    <a:pt x="671449" y="4271899"/>
                  </a:lnTo>
                  <a:lnTo>
                    <a:pt x="0" y="0"/>
                  </a:lnTo>
                  <a:close/>
                </a:path>
              </a:pathLst>
            </a:custGeom>
            <a:solidFill>
              <a:srgbClr val="5FCAEE"/>
            </a:solidFill>
          </p:spPr>
        </p:sp>
      </p:grpSp>
      <p:sp>
        <p:nvSpPr>
          <p:cNvPr name="Freeform 4" id="4"/>
          <p:cNvSpPr/>
          <p:nvPr/>
        </p:nvSpPr>
        <p:spPr>
          <a:xfrm flipH="false" flipV="false" rot="0">
            <a:off x="11104369" y="-63503"/>
            <a:ext cx="7247125" cy="10413997"/>
          </a:xfrm>
          <a:custGeom>
            <a:avLst/>
            <a:gdLst/>
            <a:ahLst/>
            <a:cxnLst/>
            <a:rect r="r" b="b" t="t" l="l"/>
            <a:pathLst>
              <a:path h="10413997" w="7247125">
                <a:moveTo>
                  <a:pt x="0" y="0"/>
                </a:moveTo>
                <a:lnTo>
                  <a:pt x="7247125" y="0"/>
                </a:lnTo>
                <a:lnTo>
                  <a:pt x="724712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586145" y="1900238"/>
            <a:ext cx="4467225" cy="8229600"/>
          </a:xfrm>
          <a:custGeom>
            <a:avLst/>
            <a:gdLst/>
            <a:ahLst/>
            <a:cxnLst/>
            <a:rect r="r" b="b" t="t" l="l"/>
            <a:pathLst>
              <a:path h="8229600" w="4467225">
                <a:moveTo>
                  <a:pt x="0" y="0"/>
                </a:moveTo>
                <a:lnTo>
                  <a:pt x="4467225" y="0"/>
                </a:lnTo>
                <a:lnTo>
                  <a:pt x="4467225"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529495"/>
            <a:ext cx="15081952" cy="1240984"/>
          </a:xfrm>
          <a:prstGeom prst="rect">
            <a:avLst/>
          </a:prstGeom>
        </p:spPr>
        <p:txBody>
          <a:bodyPr anchor="t" rtlCol="false" tIns="0" lIns="0" bIns="0" rIns="0">
            <a:spAutoFit/>
          </a:bodyPr>
          <a:lstStyle/>
          <a:p>
            <a:pPr algn="l">
              <a:lnSpc>
                <a:spcPts val="10080"/>
              </a:lnSpc>
            </a:pPr>
            <a:r>
              <a:rPr lang="en-US" sz="7200">
                <a:solidFill>
                  <a:srgbClr val="000000"/>
                </a:solidFill>
                <a:latin typeface="Stencil"/>
                <a:ea typeface="Stencil"/>
                <a:cs typeface="Stencil"/>
                <a:sym typeface="Stencil"/>
              </a:rPr>
              <a:t>FEATURES AND FUNCTIONALITY</a:t>
            </a:r>
          </a:p>
        </p:txBody>
      </p:sp>
      <p:sp>
        <p:nvSpPr>
          <p:cNvPr name="TextBox 7" id="7"/>
          <p:cNvSpPr txBox="true"/>
          <p:nvPr/>
        </p:nvSpPr>
        <p:spPr>
          <a:xfrm rot="0">
            <a:off x="1714167" y="1831096"/>
            <a:ext cx="8548640" cy="7922057"/>
          </a:xfrm>
          <a:prstGeom prst="rect">
            <a:avLst/>
          </a:prstGeom>
        </p:spPr>
        <p:txBody>
          <a:bodyPr anchor="t" rtlCol="false" tIns="0" lIns="0" bIns="0" rIns="0">
            <a:spAutoFit/>
          </a:bodyPr>
          <a:lstStyle/>
          <a:p>
            <a:pPr algn="ctr">
              <a:lnSpc>
                <a:spcPts val="4799"/>
              </a:lnSpc>
            </a:pPr>
            <a:r>
              <a:rPr lang="en-US" b="true" sz="4047" spc="32">
                <a:solidFill>
                  <a:srgbClr val="000000"/>
                </a:solidFill>
                <a:latin typeface="Dynamo Medium"/>
                <a:ea typeface="Dynamo Medium"/>
                <a:cs typeface="Dynamo Medium"/>
                <a:sym typeface="Dynamo Medium"/>
              </a:rPr>
              <a:t>Smooth scrolling navigation Interactive skill highlights with neon glow effect Responsive design for desktop and mobile Project showcase with hover animations Instagram profile integration with CTA button Contact form with validation and submission alert Mobile menu toggle (hamburger menu)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DAGyfnEIPHw</dc:identifier>
  <dcterms:modified xsi:type="dcterms:W3CDTF">2011-08-01T06:04:30Z</dcterms:modified>
  <cp:revision>1</cp:revision>
</cp:coreProperties>
</file>